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56" r:id="rId5"/>
    <p:sldId id="303" r:id="rId6"/>
    <p:sldId id="302" r:id="rId7"/>
    <p:sldId id="314" r:id="rId8"/>
    <p:sldId id="312" r:id="rId9"/>
    <p:sldId id="315" r:id="rId10"/>
    <p:sldId id="311" r:id="rId11"/>
    <p:sldId id="317" r:id="rId12"/>
    <p:sldId id="318" r:id="rId13"/>
    <p:sldId id="308" r:id="rId14"/>
    <p:sldId id="300"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022E90-718A-A222-157F-9237961363D1}" v="178" dt="2023-09-15T20:55:05.704"/>
    <p1510:client id="{9D1C922A-6FA6-CF93-9FEF-4A296D149C7F}" v="1078" dt="2023-09-16T04:21:51.227"/>
    <p1510:client id="{CF3CF20F-594E-49AE-84DE-7222665B9C3B}" v="533" dt="2023-09-16T17:50:18.591"/>
    <p1510:client id="{D0BDDE00-CB78-FBE9-A240-2E13A875433A}" v="1079" dt="2023-09-16T15:48:07.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3"/>
    <p:restoredTop sz="95701"/>
  </p:normalViewPr>
  <p:slideViewPr>
    <p:cSldViewPr>
      <p:cViewPr>
        <p:scale>
          <a:sx n="100" d="100"/>
          <a:sy n="100" d="100"/>
        </p:scale>
        <p:origin x="19" y="-533"/>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9/16/2023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pPr marL="228600" indent="-228600">
              <a:buAutoNum type="arabicPeriod"/>
            </a:pPr>
            <a:endParaRPr lang="en-US" dirty="0">
              <a:cs typeface="Calibri"/>
            </a:endParaRPr>
          </a:p>
          <a:p>
            <a:pPr marL="228600" indent="-228600">
              <a:buAutoNum type="arabicPeriod"/>
            </a:pPr>
            <a:endParaRPr lang="en-US" dirty="0">
              <a:cs typeface="Calibri"/>
            </a:endParaRPr>
          </a:p>
        </p:txBody>
      </p:sp>
      <p:sp>
        <p:nvSpPr>
          <p:cNvPr id="4" name="Slide Number Placeholder 3"/>
          <p:cNvSpPr>
            <a:spLocks noGrp="1"/>
          </p:cNvSpPr>
          <p:nvPr>
            <p:ph type="sldNum" sz="quarter" idx="5"/>
          </p:nvPr>
        </p:nvSpPr>
        <p:spPr/>
        <p:txBody>
          <a:bodyPr/>
          <a:lstStyle/>
          <a:p>
            <a:fld id="{821E5FCA-B2DD-C941-A2C1-638939433487}" type="slidenum">
              <a:rPr lang="en-US" smtClean="0"/>
              <a:t>2</a:t>
            </a:fld>
            <a:endParaRPr lang="en-US" dirty="0"/>
          </a:p>
        </p:txBody>
      </p:sp>
    </p:spTree>
    <p:extLst>
      <p:ext uri="{BB962C8B-B14F-4D97-AF65-F5344CB8AC3E}">
        <p14:creationId xmlns:p14="http://schemas.microsoft.com/office/powerpoint/2010/main" val="2378692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Assurant way purpose:</a:t>
            </a:r>
          </a:p>
          <a:p>
            <a:pPr marL="228600" indent="-228600">
              <a:buAutoNum type="arabicPeriod"/>
            </a:pPr>
            <a:r>
              <a:rPr lang="en-US" dirty="0"/>
              <a:t>Doing something different – Using OpenAI API as initial step instead of directly sending messages to Professor, AI implementation to reduce the workload on professor. It answers initially, feedback is taken. And if it's not resolved an email is sent to professor with the data of the chat so that they can better address the issue. Professor has their own free time.</a:t>
            </a:r>
            <a:endParaRPr lang="en-US" dirty="0">
              <a:cs typeface="Calibri"/>
            </a:endParaRPr>
          </a:p>
          <a:p>
            <a:pPr marL="228600" indent="-228600">
              <a:buAutoNum type="arabicPeriod"/>
            </a:pPr>
            <a:r>
              <a:rPr lang="en-US" dirty="0">
                <a:cs typeface="Calibri"/>
              </a:rPr>
              <a:t>This can be said as fusion of AI chatbot technology, faculty communication</a:t>
            </a:r>
            <a:endParaRPr lang="en-US" dirty="0"/>
          </a:p>
          <a:p>
            <a:pPr marL="228600" indent="-228600">
              <a:buAutoNum type="arabicPeriod"/>
            </a:pPr>
            <a:r>
              <a:rPr lang="en-US" dirty="0"/>
              <a:t>Connecting vast group of student community with faculty and alumni, other students. Can connect online students to offline people too.</a:t>
            </a:r>
            <a:endParaRPr lang="en-US" dirty="0">
              <a:cs typeface="Calibri" panose="020F0502020204030204"/>
            </a:endParaRPr>
          </a:p>
          <a:p>
            <a:pPr marL="228600" indent="-228600">
              <a:buAutoNum type="arabicPeriod"/>
            </a:pPr>
            <a:r>
              <a:rPr lang="en-US" dirty="0">
                <a:cs typeface="Calibri" panose="020F0502020204030204"/>
              </a:rPr>
              <a:t>Particularly target new students as they can connect with faculty easily and the platform provides them a way and method to connect</a:t>
            </a:r>
          </a:p>
        </p:txBody>
      </p:sp>
      <p:sp>
        <p:nvSpPr>
          <p:cNvPr id="4" name="Slide Number Placeholder 3"/>
          <p:cNvSpPr>
            <a:spLocks noGrp="1"/>
          </p:cNvSpPr>
          <p:nvPr>
            <p:ph type="sldNum" sz="quarter" idx="5"/>
          </p:nvPr>
        </p:nvSpPr>
        <p:spPr/>
        <p:txBody>
          <a:bodyPr/>
          <a:lstStyle/>
          <a:p>
            <a:fld id="{821E5FCA-B2DD-C941-A2C1-638939433487}" type="slidenum">
              <a:rPr lang="en-US" smtClean="0"/>
              <a:t>3</a:t>
            </a:fld>
            <a:endParaRPr lang="en-US" dirty="0"/>
          </a:p>
        </p:txBody>
      </p:sp>
    </p:spTree>
    <p:extLst>
      <p:ext uri="{BB962C8B-B14F-4D97-AF65-F5344CB8AC3E}">
        <p14:creationId xmlns:p14="http://schemas.microsoft.com/office/powerpoint/2010/main" val="1482429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If we had 12 </a:t>
            </a:r>
            <a:r>
              <a:rPr lang="en-US" dirty="0" err="1">
                <a:cs typeface="Calibri"/>
              </a:rPr>
              <a:t>hrs</a:t>
            </a:r>
            <a:r>
              <a:rPr lang="en-US" dirty="0">
                <a:cs typeface="Calibri"/>
              </a:rPr>
              <a:t> extra to spare</a:t>
            </a:r>
          </a:p>
        </p:txBody>
      </p:sp>
      <p:sp>
        <p:nvSpPr>
          <p:cNvPr id="4" name="Slide Number Placeholder 3"/>
          <p:cNvSpPr>
            <a:spLocks noGrp="1"/>
          </p:cNvSpPr>
          <p:nvPr>
            <p:ph type="sldNum" sz="quarter" idx="5"/>
          </p:nvPr>
        </p:nvSpPr>
        <p:spPr/>
        <p:txBody>
          <a:bodyPr/>
          <a:lstStyle/>
          <a:p>
            <a:fld id="{821E5FCA-B2DD-C941-A2C1-638939433487}" type="slidenum">
              <a:rPr lang="en-US" smtClean="0"/>
              <a:t>6</a:t>
            </a:fld>
            <a:endParaRPr lang="en-US" dirty="0"/>
          </a:p>
        </p:txBody>
      </p:sp>
    </p:spTree>
    <p:extLst>
      <p:ext uri="{BB962C8B-B14F-4D97-AF65-F5344CB8AC3E}">
        <p14:creationId xmlns:p14="http://schemas.microsoft.com/office/powerpoint/2010/main" val="171997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Future development</a:t>
            </a:r>
          </a:p>
          <a:p>
            <a:pPr marL="228600" indent="-228600">
              <a:buAutoNum type="arabicPeriod"/>
            </a:pPr>
            <a:r>
              <a:rPr lang="en-US" dirty="0">
                <a:cs typeface="Calibri"/>
              </a:rPr>
              <a:t>Implementation of multiple tabs where student can open a new tab and continue chat or ask questions to two professors simultaneously (can try in next 12hrs)</a:t>
            </a:r>
          </a:p>
          <a:p>
            <a:pPr marL="228600" indent="-228600">
              <a:buAutoNum type="arabicPeriod"/>
            </a:pPr>
            <a:r>
              <a:rPr lang="en-US" dirty="0">
                <a:cs typeface="Calibri"/>
              </a:rPr>
              <a:t>Option to send an email to professor directly from website with chat data and option to schedule a meeting (next 12hrs)</a:t>
            </a:r>
          </a:p>
          <a:p>
            <a:pPr marL="228600" indent="-228600">
              <a:buAutoNum type="arabicPeriod"/>
            </a:pPr>
            <a:r>
              <a:rPr lang="en-US" dirty="0">
                <a:cs typeface="Calibri"/>
              </a:rPr>
              <a:t>Integrate other non-academic stuff into it so that students can also have socializing options</a:t>
            </a:r>
          </a:p>
          <a:p>
            <a:pPr marL="228600" indent="-228600">
              <a:buAutoNum type="arabicPeriod"/>
            </a:pPr>
            <a:r>
              <a:rPr lang="en-US" dirty="0">
                <a:cs typeface="Calibri"/>
              </a:rPr>
              <a:t>Expand it to other departments of University and various degrees</a:t>
            </a:r>
          </a:p>
        </p:txBody>
      </p:sp>
      <p:sp>
        <p:nvSpPr>
          <p:cNvPr id="4" name="Slide Number Placeholder 3"/>
          <p:cNvSpPr>
            <a:spLocks noGrp="1"/>
          </p:cNvSpPr>
          <p:nvPr>
            <p:ph type="sldNum" sz="quarter" idx="5"/>
          </p:nvPr>
        </p:nvSpPr>
        <p:spPr/>
        <p:txBody>
          <a:bodyPr/>
          <a:lstStyle/>
          <a:p>
            <a:fld id="{821E5FCA-B2DD-C941-A2C1-638939433487}" type="slidenum">
              <a:rPr lang="en-US" smtClean="0"/>
              <a:t>11</a:t>
            </a:fld>
            <a:endParaRPr lang="en-US" dirty="0"/>
          </a:p>
        </p:txBody>
      </p:sp>
    </p:spTree>
    <p:extLst>
      <p:ext uri="{BB962C8B-B14F-4D97-AF65-F5344CB8AC3E}">
        <p14:creationId xmlns:p14="http://schemas.microsoft.com/office/powerpoint/2010/main" val="2572094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7200" spc="225"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1800" b="1" baseline="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7"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3600"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750"/>
              </a:spcBef>
              <a:buNone/>
              <a:defRPr sz="1500" b="1" cap="all" spc="150" baseline="0">
                <a:solidFill>
                  <a:schemeClr val="bg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200" spc="75" baseline="0"/>
            </a:lvl1pPr>
            <a:lvl2pPr marL="171450">
              <a:lnSpc>
                <a:spcPct val="100000"/>
              </a:lnSpc>
              <a:spcBef>
                <a:spcPts val="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750"/>
              </a:spcBef>
              <a:buNone/>
              <a:defRPr sz="1500" b="1" cap="all" spc="150" baseline="0">
                <a:solidFill>
                  <a:schemeClr val="bg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200" spc="75" baseline="0"/>
            </a:lvl1pPr>
            <a:lvl2pPr marL="171450">
              <a:lnSpc>
                <a:spcPct val="100000"/>
              </a:lnSpc>
              <a:spcBef>
                <a:spcPts val="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750"/>
              </a:spcBef>
              <a:buNone/>
              <a:defRPr sz="1500" b="1" cap="all" spc="150" baseline="0">
                <a:solidFill>
                  <a:schemeClr val="bg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200" spc="75" baseline="0"/>
            </a:lvl1pPr>
            <a:lvl2pPr marL="171450">
              <a:lnSpc>
                <a:spcPct val="100000"/>
              </a:lnSpc>
              <a:spcBef>
                <a:spcPts val="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750"/>
              </a:spcBef>
              <a:buNone/>
              <a:defRPr sz="1500" b="1" cap="all" spc="150" baseline="0">
                <a:solidFill>
                  <a:schemeClr val="bg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200" spc="75" baseline="0"/>
            </a:lvl1pPr>
            <a:lvl2pPr marL="171450">
              <a:lnSpc>
                <a:spcPct val="100000"/>
              </a:lnSpc>
              <a:spcBef>
                <a:spcPts val="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750"/>
              </a:spcBef>
              <a:buNone/>
              <a:defRPr sz="1500" b="1" cap="all" spc="150" baseline="0">
                <a:solidFill>
                  <a:schemeClr val="bg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200" spc="75" baseline="0"/>
            </a:lvl1pPr>
            <a:lvl2pPr marL="171450">
              <a:lnSpc>
                <a:spcPct val="100000"/>
              </a:lnSpc>
              <a:spcBef>
                <a:spcPts val="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7"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3600" spc="300" baseline="0"/>
            </a:lvl1pPr>
          </a:lstStyle>
          <a:p>
            <a:r>
              <a:rPr lang="en-US" dirty="0"/>
              <a:t>Click to edit Master title style</a:t>
            </a:r>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1500" b="1" cap="all" spc="15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7" y="2432434"/>
            <a:ext cx="1644987" cy="1783080"/>
          </a:xfrm>
        </p:spPr>
        <p:txBody>
          <a:bodyPr lIns="91440" tIns="0" rIns="0" bIns="0" anchor="ctr"/>
          <a:lstStyle>
            <a:lvl1pPr marL="0" indent="0">
              <a:lnSpc>
                <a:spcPct val="100000"/>
              </a:lnSpc>
              <a:spcBef>
                <a:spcPts val="0"/>
              </a:spcBef>
              <a:buNone/>
              <a:defRPr sz="1200" spc="75" baseline="0"/>
            </a:lvl1pPr>
          </a:lstStyle>
          <a:p>
            <a:pPr lvl="0"/>
            <a:r>
              <a:rPr lang="en-US" dirty="0"/>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1500" b="1" cap="all" spc="15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7" cy="1783080"/>
          </a:xfrm>
        </p:spPr>
        <p:txBody>
          <a:bodyPr lIns="91440" tIns="0" rIns="0" bIns="0" anchor="ctr"/>
          <a:lstStyle>
            <a:lvl1pPr marL="0" indent="0">
              <a:lnSpc>
                <a:spcPct val="100000"/>
              </a:lnSpc>
              <a:spcBef>
                <a:spcPts val="0"/>
              </a:spcBef>
              <a:buNone/>
              <a:defRPr sz="1200" spc="75" baseline="0"/>
            </a:lvl1pPr>
          </a:lstStyle>
          <a:p>
            <a:pPr lvl="0"/>
            <a:r>
              <a:rPr lang="en-US" dirty="0"/>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1500" b="1" cap="all" spc="15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5" y="2432435"/>
            <a:ext cx="1644987" cy="1783080"/>
          </a:xfrm>
        </p:spPr>
        <p:txBody>
          <a:bodyPr lIns="91440" tIns="0" rIns="0" bIns="0" anchor="ctr"/>
          <a:lstStyle>
            <a:lvl1pPr marL="0" indent="0">
              <a:lnSpc>
                <a:spcPct val="100000"/>
              </a:lnSpc>
              <a:spcBef>
                <a:spcPts val="0"/>
              </a:spcBef>
              <a:buNone/>
              <a:defRPr sz="1200" spc="75" baseline="0"/>
            </a:lvl1pPr>
          </a:lstStyle>
          <a:p>
            <a:pPr lvl="0"/>
            <a:r>
              <a:rPr lang="en-US" dirty="0"/>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3" y="4517644"/>
            <a:ext cx="1783080" cy="512064"/>
          </a:xfrm>
          <a:solidFill>
            <a:schemeClr val="accent4"/>
          </a:solidFill>
        </p:spPr>
        <p:txBody>
          <a:bodyPr anchor="ctr"/>
          <a:lstStyle>
            <a:lvl1pPr marL="0" indent="0" algn="ctr">
              <a:lnSpc>
                <a:spcPct val="100000"/>
              </a:lnSpc>
              <a:spcBef>
                <a:spcPts val="0"/>
              </a:spcBef>
              <a:buNone/>
              <a:defRPr sz="1500" b="1" cap="all" spc="15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7" cy="1783080"/>
          </a:xfrm>
        </p:spPr>
        <p:txBody>
          <a:bodyPr lIns="91440" tIns="0" rIns="0" bIns="0" anchor="ctr"/>
          <a:lstStyle>
            <a:lvl1pPr marL="0" indent="0">
              <a:lnSpc>
                <a:spcPct val="100000"/>
              </a:lnSpc>
              <a:spcBef>
                <a:spcPts val="0"/>
              </a:spcBef>
              <a:buNone/>
              <a:defRPr sz="1200" spc="75" baseline="0"/>
            </a:lvl1pPr>
          </a:lstStyle>
          <a:p>
            <a:pPr lvl="0"/>
            <a:r>
              <a:rPr lang="en-US" dirty="0"/>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1500" b="1" cap="all" spc="15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5" cy="1783080"/>
          </a:xfrm>
        </p:spPr>
        <p:txBody>
          <a:bodyPr lIns="91440" tIns="0" rIns="0" bIns="0" anchor="ctr"/>
          <a:lstStyle>
            <a:lvl1pPr marL="0" indent="0">
              <a:lnSpc>
                <a:spcPct val="100000"/>
              </a:lnSpc>
              <a:spcBef>
                <a:spcPts val="0"/>
              </a:spcBef>
              <a:buNone/>
              <a:defRPr sz="1200" spc="75" baseline="0"/>
            </a:lvl1pPr>
          </a:lstStyle>
          <a:p>
            <a:pPr lvl="0"/>
            <a:r>
              <a:rPr lang="en-US" dirty="0"/>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1"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7"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3600"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9" y="2438400"/>
            <a:ext cx="5157787" cy="365760"/>
          </a:xfrm>
        </p:spPr>
        <p:txBody>
          <a:bodyPr anchor="t"/>
          <a:lstStyle>
            <a:lvl1pPr marL="0" indent="0">
              <a:lnSpc>
                <a:spcPct val="100000"/>
              </a:lnSpc>
              <a:spcBef>
                <a:spcPts val="750"/>
              </a:spcBef>
              <a:buNone/>
              <a:defRPr sz="1500" b="1" cap="all" spc="150" baseline="0">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9" y="2871216"/>
            <a:ext cx="5157787" cy="3247462"/>
          </a:xfrm>
        </p:spPr>
        <p:txBody>
          <a:bodyPr/>
          <a:lstStyle>
            <a:lvl1pPr>
              <a:lnSpc>
                <a:spcPct val="100000"/>
              </a:lnSpc>
              <a:spcBef>
                <a:spcPts val="750"/>
              </a:spcBef>
              <a:defRPr sz="1200" spc="75" baseline="0"/>
            </a:lvl1pPr>
            <a:lvl2pPr>
              <a:lnSpc>
                <a:spcPct val="100000"/>
              </a:lnSpc>
              <a:spcBef>
                <a:spcPts val="75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1" y="2438400"/>
            <a:ext cx="5183188" cy="365760"/>
          </a:xfrm>
        </p:spPr>
        <p:txBody>
          <a:bodyPr anchor="t"/>
          <a:lstStyle>
            <a:lvl1pPr marL="0" indent="0">
              <a:lnSpc>
                <a:spcPct val="100000"/>
              </a:lnSpc>
              <a:spcBef>
                <a:spcPts val="750"/>
              </a:spcBef>
              <a:buNone/>
              <a:defRPr sz="1500" b="1" cap="all" spc="150" baseline="0">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1" y="2871216"/>
            <a:ext cx="5183188" cy="3247462"/>
          </a:xfrm>
        </p:spPr>
        <p:txBody>
          <a:bodyPr/>
          <a:lstStyle>
            <a:lvl1pPr>
              <a:lnSpc>
                <a:spcPct val="100000"/>
              </a:lnSpc>
              <a:spcBef>
                <a:spcPts val="750"/>
              </a:spcBef>
              <a:defRPr sz="1200" spc="75" baseline="0"/>
            </a:lvl1pPr>
            <a:lvl2pPr>
              <a:lnSpc>
                <a:spcPct val="100000"/>
              </a:lnSpc>
              <a:spcBef>
                <a:spcPts val="75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1"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2"/>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3600"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750"/>
              </a:spcBef>
              <a:buNone/>
              <a:defRPr sz="1500" b="1" cap="all" spc="150" baseline="0">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750"/>
              </a:spcBef>
              <a:defRPr sz="1200" spc="75" baseline="0"/>
            </a:lvl1pPr>
            <a:lvl2pPr>
              <a:lnSpc>
                <a:spcPct val="100000"/>
              </a:lnSpc>
              <a:spcBef>
                <a:spcPts val="75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750"/>
              </a:spcBef>
              <a:buNone/>
              <a:defRPr sz="1500" b="1" cap="all" spc="150" baseline="0">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750"/>
              </a:spcBef>
              <a:defRPr sz="1200" spc="75" baseline="0"/>
            </a:lvl1pPr>
            <a:lvl2pPr>
              <a:lnSpc>
                <a:spcPct val="100000"/>
              </a:lnSpc>
              <a:spcBef>
                <a:spcPts val="75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750"/>
              </a:spcBef>
              <a:buNone/>
              <a:defRPr sz="1500" b="1" cap="all" spc="150" baseline="0">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750"/>
              </a:spcBef>
              <a:defRPr sz="1200" spc="75" baseline="0"/>
            </a:lvl1pPr>
            <a:lvl2pPr>
              <a:lnSpc>
                <a:spcPct val="100000"/>
              </a:lnSpc>
              <a:spcBef>
                <a:spcPts val="75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3600" cap="all" spc="3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7"/>
            <a:ext cx="5184648" cy="4416425"/>
          </a:xfrm>
        </p:spPr>
        <p:txBody>
          <a:bodyPr anchor="ctr"/>
          <a:lstStyle>
            <a:lvl1pPr marL="0" indent="0">
              <a:lnSpc>
                <a:spcPct val="150000"/>
              </a:lnSpc>
              <a:spcBef>
                <a:spcPts val="750"/>
              </a:spcBef>
              <a:buNone/>
              <a:defRPr sz="1200" spc="75" baseline="0"/>
            </a:lvl1pPr>
            <a:lvl2pPr marL="171450">
              <a:lnSpc>
                <a:spcPct val="150000"/>
              </a:lnSpc>
              <a:spcBef>
                <a:spcPts val="750"/>
              </a:spcBef>
              <a:defRPr sz="1200" spc="75" baseline="0"/>
            </a:lvl2pPr>
            <a:lvl3pPr marL="342900">
              <a:lnSpc>
                <a:spcPct val="150000"/>
              </a:lnSpc>
              <a:spcBef>
                <a:spcPts val="750"/>
              </a:spcBef>
              <a:defRPr sz="1200" spc="75" baseline="0"/>
            </a:lvl3pPr>
            <a:lvl4pPr marL="514350">
              <a:lnSpc>
                <a:spcPct val="150000"/>
              </a:lnSpc>
              <a:spcBef>
                <a:spcPts val="750"/>
              </a:spcBef>
              <a:defRPr sz="1200" spc="75" baseline="0"/>
            </a:lvl4pPr>
            <a:lvl5pPr marL="685800">
              <a:lnSpc>
                <a:spcPct val="150000"/>
              </a:lnSpc>
              <a:spcBef>
                <a:spcPts val="750"/>
              </a:spcBef>
              <a:defRPr sz="1200" spc="75"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7200" spc="225"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1800" b="1" baseline="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3600" spc="300" baseline="0"/>
            </a:lvl1pPr>
          </a:lstStyle>
          <a:p>
            <a:r>
              <a:rPr lang="en-US" dirty="0"/>
              <a:t>Click to edit Master title style</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24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24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2"/>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3600" cap="all" spc="3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7"/>
            <a:ext cx="5184648" cy="4416425"/>
          </a:xfrm>
        </p:spPr>
        <p:txBody>
          <a:bodyPr anchor="ctr"/>
          <a:lstStyle>
            <a:lvl1pPr marL="0" indent="0">
              <a:lnSpc>
                <a:spcPct val="100000"/>
              </a:lnSpc>
              <a:spcBef>
                <a:spcPts val="750"/>
              </a:spcBef>
              <a:buNone/>
              <a:defRPr sz="1800" b="1" spc="150" baseline="0"/>
            </a:lvl1pPr>
            <a:lvl2pPr marL="171450">
              <a:lnSpc>
                <a:spcPct val="150000"/>
              </a:lnSpc>
              <a:spcBef>
                <a:spcPts val="750"/>
              </a:spcBef>
              <a:defRPr sz="1800" spc="75" baseline="0"/>
            </a:lvl2pPr>
            <a:lvl3pPr marL="342900">
              <a:lnSpc>
                <a:spcPct val="150000"/>
              </a:lnSpc>
              <a:spcBef>
                <a:spcPts val="750"/>
              </a:spcBef>
              <a:defRPr sz="1800" spc="75" baseline="0"/>
            </a:lvl3pPr>
            <a:lvl4pPr marL="514350">
              <a:lnSpc>
                <a:spcPct val="150000"/>
              </a:lnSpc>
              <a:spcBef>
                <a:spcPts val="750"/>
              </a:spcBef>
              <a:defRPr sz="1800" spc="75" baseline="0"/>
            </a:lvl4pPr>
            <a:lvl5pPr marL="685800">
              <a:lnSpc>
                <a:spcPct val="150000"/>
              </a:lnSpc>
              <a:spcBef>
                <a:spcPts val="750"/>
              </a:spcBef>
              <a:defRPr sz="1800" spc="75"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1" y="0"/>
            <a:ext cx="4654519"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3600" cap="all" spc="3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7"/>
            <a:ext cx="5184648" cy="4416425"/>
          </a:xfrm>
        </p:spPr>
        <p:txBody>
          <a:bodyPr anchor="ctr"/>
          <a:lstStyle>
            <a:lvl1pPr marL="0" indent="0">
              <a:lnSpc>
                <a:spcPct val="150000"/>
              </a:lnSpc>
              <a:spcBef>
                <a:spcPts val="750"/>
              </a:spcBef>
              <a:buNone/>
              <a:defRPr sz="1200" spc="75" baseline="0"/>
            </a:lvl1pPr>
            <a:lvl2pPr marL="171450">
              <a:lnSpc>
                <a:spcPct val="150000"/>
              </a:lnSpc>
              <a:spcBef>
                <a:spcPts val="750"/>
              </a:spcBef>
              <a:defRPr sz="1200" spc="75" baseline="0"/>
            </a:lvl2pPr>
            <a:lvl3pPr marL="342900">
              <a:lnSpc>
                <a:spcPct val="150000"/>
              </a:lnSpc>
              <a:spcBef>
                <a:spcPts val="750"/>
              </a:spcBef>
              <a:defRPr sz="1200" spc="75" baseline="0"/>
            </a:lvl3pPr>
            <a:lvl4pPr marL="514350">
              <a:lnSpc>
                <a:spcPct val="150000"/>
              </a:lnSpc>
              <a:spcBef>
                <a:spcPts val="750"/>
              </a:spcBef>
              <a:defRPr sz="1200" spc="75" baseline="0"/>
            </a:lvl4pPr>
            <a:lvl5pPr marL="685800">
              <a:lnSpc>
                <a:spcPct val="150000"/>
              </a:lnSpc>
              <a:spcBef>
                <a:spcPts val="750"/>
              </a:spcBef>
              <a:defRPr sz="1200" spc="75"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7200" spc="225"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1800" b="1" baseline="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7"/>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3600" cap="all" spc="300" baseline="0"/>
            </a:lvl1pPr>
          </a:lstStyle>
          <a:p>
            <a:r>
              <a:rPr lang="en-US" dirty="0"/>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7"/>
            <a:ext cx="5184648" cy="4416425"/>
          </a:xfrm>
        </p:spPr>
        <p:txBody>
          <a:bodyPr anchor="ctr"/>
          <a:lstStyle>
            <a:lvl1pPr marL="0" indent="0">
              <a:lnSpc>
                <a:spcPct val="150000"/>
              </a:lnSpc>
              <a:spcBef>
                <a:spcPts val="750"/>
              </a:spcBef>
              <a:buNone/>
              <a:defRPr sz="1200" spc="75" baseline="0"/>
            </a:lvl1pPr>
            <a:lvl2pPr marL="171450">
              <a:lnSpc>
                <a:spcPct val="150000"/>
              </a:lnSpc>
              <a:spcBef>
                <a:spcPts val="750"/>
              </a:spcBef>
              <a:defRPr sz="1200" spc="75" baseline="0"/>
            </a:lvl2pPr>
            <a:lvl3pPr marL="342900">
              <a:lnSpc>
                <a:spcPct val="150000"/>
              </a:lnSpc>
              <a:spcBef>
                <a:spcPts val="750"/>
              </a:spcBef>
              <a:defRPr sz="1200" spc="75" baseline="0"/>
            </a:lvl3pPr>
            <a:lvl4pPr marL="514350">
              <a:lnSpc>
                <a:spcPct val="150000"/>
              </a:lnSpc>
              <a:spcBef>
                <a:spcPts val="750"/>
              </a:spcBef>
              <a:defRPr sz="1200" spc="75" baseline="0"/>
            </a:lvl4pPr>
            <a:lvl5pPr marL="685800">
              <a:lnSpc>
                <a:spcPct val="150000"/>
              </a:lnSpc>
              <a:spcBef>
                <a:spcPts val="750"/>
              </a:spcBef>
              <a:defRPr sz="1200" spc="75"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3600" spc="3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750"/>
              </a:spcBef>
              <a:defRPr sz="1200" spc="75" baseline="0"/>
            </a:lvl1pPr>
            <a:lvl2pPr>
              <a:lnSpc>
                <a:spcPct val="100000"/>
              </a:lnSpc>
              <a:spcBef>
                <a:spcPts val="750"/>
              </a:spcBef>
              <a:defRPr sz="1050" spc="75" baseline="0"/>
            </a:lvl2pPr>
            <a:lvl3pPr>
              <a:lnSpc>
                <a:spcPct val="100000"/>
              </a:lnSpc>
              <a:spcBef>
                <a:spcPts val="750"/>
              </a:spcBef>
              <a:defRPr sz="900" spc="75" baseline="0"/>
            </a:lvl3pPr>
            <a:lvl4pPr>
              <a:lnSpc>
                <a:spcPct val="100000"/>
              </a:lnSpc>
              <a:spcBef>
                <a:spcPts val="750"/>
              </a:spcBef>
              <a:defRPr sz="825" spc="75" baseline="0"/>
            </a:lvl4pPr>
            <a:lvl5pPr>
              <a:lnSpc>
                <a:spcPct val="100000"/>
              </a:lnSpc>
              <a:spcBef>
                <a:spcPts val="750"/>
              </a:spcBef>
              <a:defRPr sz="825" spc="75"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2"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9"/>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100" cap="none" spc="150" baseline="0"/>
            </a:lvl1pPr>
          </a:lstStyle>
          <a:p>
            <a:r>
              <a:rPr lang="en-US" dirty="0"/>
              <a:t>Click to edit Master title style</a:t>
            </a:r>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7"/>
            <a:ext cx="5775960" cy="333945"/>
          </a:xfrm>
        </p:spPr>
        <p:txBody>
          <a:bodyPr/>
          <a:lstStyle>
            <a:lvl1pPr marL="0" indent="0">
              <a:buNone/>
              <a:defRPr sz="1350" spc="150" baseline="0"/>
            </a:lvl1pPr>
          </a:lstStyle>
          <a:p>
            <a:pPr lvl="0"/>
            <a:r>
              <a:rPr lang="en-US" dirty="0"/>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3" y="3591339"/>
            <a:ext cx="1171575" cy="2387600"/>
          </a:xfrm>
        </p:spPr>
        <p:txBody>
          <a:bodyPr vert="horz" lIns="91440" tIns="45720" rIns="91440" bIns="45720" rtlCol="0" anchor="t">
            <a:noAutofit/>
          </a:bodyPr>
          <a:lstStyle>
            <a:lvl1pPr marL="0" indent="0">
              <a:buNone/>
              <a:defRPr lang="en-US" sz="12750" b="1" cap="all" spc="225" dirty="0">
                <a:ln w="28575">
                  <a:solidFill>
                    <a:schemeClr val="tx1"/>
                  </a:solidFill>
                </a:ln>
                <a:noFill/>
                <a:latin typeface="+mj-lt"/>
                <a:ea typeface="+mj-ea"/>
              </a:defRPr>
            </a:lvl1pPr>
          </a:lstStyle>
          <a:p>
            <a:pPr marL="685800" lvl="0" indent="-85725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2" y="1982216"/>
            <a:ext cx="1171575" cy="2386584"/>
          </a:xfrm>
        </p:spPr>
        <p:txBody>
          <a:bodyPr vert="horz" lIns="91440" tIns="45720" rIns="91440" bIns="45720" rtlCol="0" anchor="t">
            <a:noAutofit/>
          </a:bodyPr>
          <a:lstStyle>
            <a:lvl1pPr marL="0" indent="0">
              <a:buNone/>
              <a:defRPr lang="en-US" sz="12750" b="1" cap="all" spc="225" dirty="0">
                <a:ln w="28575">
                  <a:solidFill>
                    <a:schemeClr val="tx1"/>
                  </a:solidFill>
                </a:ln>
                <a:noFill/>
                <a:latin typeface="+mj-lt"/>
                <a:ea typeface="+mj-ea"/>
              </a:defRPr>
            </a:lvl1pPr>
          </a:lstStyle>
          <a:p>
            <a:pPr marL="685800" lvl="0" indent="-85725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2"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3600" spc="300" baseline="0"/>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050">
                <a:solidFill>
                  <a:schemeClr val="tx1"/>
                </a:solidFill>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050" b="1" cap="all" spc="15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900" b="0" spc="15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05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050" b="1" cap="all" spc="15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900" b="0" spc="15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05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050" b="1" cap="all" spc="15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900" b="0" spc="15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05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050" b="1" cap="all" spc="15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900" b="0" spc="15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7"/>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3600" spc="300" baseline="0"/>
            </a:lvl1pPr>
          </a:lstStyle>
          <a:p>
            <a:r>
              <a:rPr lang="en-US" dirty="0"/>
              <a:t>Click to edit Master title style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050" b="1" cap="all" spc="75"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900" b="0" spc="75"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050" b="1" cap="all" spc="75"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900" b="0" spc="75"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050">
                <a:solidFill>
                  <a:schemeClr val="tx1"/>
                </a:solidFill>
              </a:defRPr>
            </a:lvl1pPr>
          </a:lstStyle>
          <a:p>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05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050" b="1" cap="all" spc="75"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900" b="0" spc="75"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050" b="1" cap="all" spc="75"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900" b="0" spc="75"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050">
                <a:solidFill>
                  <a:schemeClr val="tx1"/>
                </a:solidFill>
              </a:defRPr>
            </a:lvl1pPr>
          </a:lstStyle>
          <a:p>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050">
                <a:solidFill>
                  <a:schemeClr val="tx1"/>
                </a:solidFill>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050" b="1" cap="all" spc="75"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900" b="0" spc="75"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050" b="1" cap="all" spc="75"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900" b="0" spc="75"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050">
                <a:solidFill>
                  <a:schemeClr val="tx1"/>
                </a:solidFill>
              </a:defRPr>
            </a:lvl1pPr>
          </a:lstStyle>
          <a:p>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050">
                <a:solidFill>
                  <a:schemeClr val="tx1"/>
                </a:solidFill>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050" b="1" cap="all" spc="75"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900" b="0" spc="75"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050" b="1" cap="all" spc="75"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900" b="0" spc="75"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050">
                <a:solidFill>
                  <a:schemeClr val="tx1"/>
                </a:solidFill>
              </a:defRPr>
            </a:lvl1pPr>
          </a:lstStyle>
          <a:p>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050">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8"/>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srcRect/>
          <a:stretch>
            <a:fillRect l="-23000" r="-23000"/>
          </a:stretch>
        </a:blip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9"/>
            <a:ext cx="114300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900" b="1" i="0" spc="15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8"/>
            <a:ext cx="4114800" cy="851453"/>
          </a:xfrm>
          <a:prstGeom prst="rect">
            <a:avLst/>
          </a:prstGeom>
        </p:spPr>
        <p:txBody>
          <a:bodyPr vert="horz" lIns="91440" tIns="45720" rIns="91440" bIns="45720" rtlCol="0" anchor="ctr">
            <a:noAutofit/>
          </a:bodyPr>
          <a:lstStyle>
            <a:lvl1pPr algn="ctr">
              <a:defRPr sz="900" b="1" i="0" spc="15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l="-23000" r="-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617331" y="686838"/>
            <a:ext cx="7530084" cy="1790700"/>
          </a:xfrm>
        </p:spPr>
        <p:txBody>
          <a:bodyPr vert="horz" lIns="68580" tIns="34290" rIns="68580" bIns="34290" rtlCol="0" anchor="ctr">
            <a:noAutofit/>
          </a:bodyPr>
          <a:lstStyle/>
          <a:p>
            <a:pPr algn="ctr"/>
            <a:r>
              <a:rPr lang="en-US" dirty="0">
                <a:ln w="28575">
                  <a:solidFill>
                    <a:srgbClr val="000000"/>
                  </a:solidFill>
                </a:ln>
                <a:cs typeface="Arial"/>
              </a:rPr>
              <a:t>CS Connect hub</a:t>
            </a:r>
            <a:endParaRPr lang="en-US"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666080" y="5485717"/>
            <a:ext cx="7530084" cy="960120"/>
          </a:xfrm>
        </p:spPr>
        <p:txBody>
          <a:bodyPr vert="horz" lIns="68580" tIns="34290" rIns="68580" bIns="34290" rtlCol="0" anchor="t">
            <a:noAutofit/>
          </a:bodyPr>
          <a:lstStyle/>
          <a:p>
            <a:r>
              <a:rPr lang="en-US" dirty="0">
                <a:cs typeface="Arial"/>
              </a:rPr>
              <a:t>Team </a:t>
            </a:r>
            <a:r>
              <a:rPr lang="en-US" dirty="0" err="1">
                <a:cs typeface="Arial"/>
              </a:rPr>
              <a:t>CodeBusters</a:t>
            </a:r>
            <a:r>
              <a:rPr lang="en-US" dirty="0">
                <a:cs typeface="Arial"/>
              </a:rPr>
              <a:t> – </a:t>
            </a:r>
            <a:r>
              <a:rPr lang="en-US" dirty="0" err="1">
                <a:cs typeface="Arial"/>
              </a:rPr>
              <a:t>Drashtee</a:t>
            </a:r>
            <a:r>
              <a:rPr lang="en-US" dirty="0">
                <a:cs typeface="Arial"/>
              </a:rPr>
              <a:t> Parmar, MSCS</a:t>
            </a:r>
            <a:endParaRPr lang="en-US" dirty="0"/>
          </a:p>
          <a:p>
            <a:r>
              <a:rPr lang="en-US" dirty="0">
                <a:cs typeface="Arial"/>
              </a:rPr>
              <a:t>                                   Sairam Abhishikth Vadlamani, MSCS</a:t>
            </a:r>
          </a:p>
          <a:p>
            <a:r>
              <a:rPr lang="en-US" dirty="0">
                <a:cs typeface="Arial"/>
              </a:rPr>
              <a:t>                                   Krishna Chaitanya </a:t>
            </a:r>
            <a:r>
              <a:rPr lang="en-US" dirty="0" err="1">
                <a:cs typeface="Arial"/>
              </a:rPr>
              <a:t>Naraparaju</a:t>
            </a:r>
            <a:r>
              <a:rPr lang="en-US" dirty="0">
                <a:cs typeface="Arial"/>
              </a:rPr>
              <a:t>, MSCS</a:t>
            </a:r>
          </a:p>
        </p:txBody>
      </p:sp>
      <p:pic>
        <p:nvPicPr>
          <p:cNvPr id="5" name="Picture 4" descr="A group of people connected to each other&#10;&#10;Description automatically generated">
            <a:extLst>
              <a:ext uri="{FF2B5EF4-FFF2-40B4-BE49-F238E27FC236}">
                <a16:creationId xmlns:a16="http://schemas.microsoft.com/office/drawing/2014/main" id="{543D7F9B-90CE-AC15-A879-5D2B95C94209}"/>
              </a:ext>
            </a:extLst>
          </p:cNvPr>
          <p:cNvPicPr>
            <a:picLocks noChangeAspect="1"/>
          </p:cNvPicPr>
          <p:nvPr/>
        </p:nvPicPr>
        <p:blipFill>
          <a:blip r:embed="rId4"/>
          <a:stretch>
            <a:fillRect/>
          </a:stretch>
        </p:blipFill>
        <p:spPr>
          <a:xfrm>
            <a:off x="399421" y="1631525"/>
            <a:ext cx="6525190" cy="3693239"/>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A0AD-52EA-8A3D-00F9-72C649D792FF}"/>
              </a:ext>
            </a:extLst>
          </p:cNvPr>
          <p:cNvSpPr>
            <a:spLocks noGrp="1"/>
          </p:cNvSpPr>
          <p:nvPr>
            <p:ph type="ctrTitle"/>
          </p:nvPr>
        </p:nvSpPr>
        <p:spPr>
          <a:xfrm>
            <a:off x="1078992" y="2876471"/>
            <a:ext cx="10040112" cy="2387600"/>
          </a:xfrm>
        </p:spPr>
        <p:txBody>
          <a:bodyPr/>
          <a:lstStyle/>
          <a:p>
            <a:pPr algn="ctr"/>
            <a:r>
              <a:rPr lang="en-US" dirty="0">
                <a:cs typeface="Arial"/>
              </a:rPr>
              <a:t>Live demo</a:t>
            </a:r>
            <a:endParaRPr lang="en-US" dirty="0"/>
          </a:p>
        </p:txBody>
      </p:sp>
      <p:sp>
        <p:nvSpPr>
          <p:cNvPr id="14" name="Content Placeholder 13">
            <a:extLst>
              <a:ext uri="{FF2B5EF4-FFF2-40B4-BE49-F238E27FC236}">
                <a16:creationId xmlns:a16="http://schemas.microsoft.com/office/drawing/2014/main" id="{110B594D-EC9B-B552-2A8F-EE5113E8B143}"/>
              </a:ext>
            </a:extLst>
          </p:cNvPr>
          <p:cNvSpPr>
            <a:spLocks noGrp="1"/>
          </p:cNvSpPr>
          <p:nvPr>
            <p:ph sz="quarter" idx="4294967295"/>
          </p:nvPr>
        </p:nvSpPr>
        <p:spPr>
          <a:xfrm>
            <a:off x="8770938" y="2871788"/>
            <a:ext cx="3421062" cy="2925762"/>
          </a:xfrm>
        </p:spPr>
        <p:txBody>
          <a:bodyPr vert="horz" lIns="91440" tIns="45720" rIns="91440" bIns="45720" rtlCol="0" anchor="t">
            <a:noAutofit/>
          </a:bodyPr>
          <a:lstStyle/>
          <a:p>
            <a:endParaRPr lang="en-US" dirty="0"/>
          </a:p>
          <a:p>
            <a:endParaRPr lang="en-US" dirty="0"/>
          </a:p>
        </p:txBody>
      </p:sp>
    </p:spTree>
    <p:extLst>
      <p:ext uri="{BB962C8B-B14F-4D97-AF65-F5344CB8AC3E}">
        <p14:creationId xmlns:p14="http://schemas.microsoft.com/office/powerpoint/2010/main" val="2352993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F1DD75-A4B1-D99B-2111-46A878B8EDA3}"/>
              </a:ext>
            </a:extLst>
          </p:cNvPr>
          <p:cNvSpPr>
            <a:spLocks noGrp="1"/>
          </p:cNvSpPr>
          <p:nvPr>
            <p:ph type="ftr" sz="quarter" idx="11"/>
          </p:nvPr>
        </p:nvSpPr>
        <p:spPr/>
        <p:txBody>
          <a:bodyPr/>
          <a:lstStyle/>
          <a:p>
            <a:r>
              <a:rPr lang="en-US" sz="1100" dirty="0">
                <a:cs typeface="Arial"/>
              </a:rPr>
              <a:t>CS </a:t>
            </a:r>
            <a:r>
              <a:rPr lang="en-US" sz="1100" dirty="0" err="1">
                <a:cs typeface="Arial"/>
              </a:rPr>
              <a:t>ConnectHub</a:t>
            </a:r>
            <a:endParaRPr lang="en-US" sz="1100" b="0">
              <a:cs typeface="Arial"/>
            </a:endParaRPr>
          </a:p>
          <a:p>
            <a:endParaRPr lang="en-US" dirty="0"/>
          </a:p>
        </p:txBody>
      </p:sp>
      <p:sp>
        <p:nvSpPr>
          <p:cNvPr id="5" name="Content Placeholder 4">
            <a:extLst>
              <a:ext uri="{FF2B5EF4-FFF2-40B4-BE49-F238E27FC236}">
                <a16:creationId xmlns:a16="http://schemas.microsoft.com/office/drawing/2014/main" id="{C4CDA331-68CA-C2AE-0A48-6F7117361A05}"/>
              </a:ext>
            </a:extLst>
          </p:cNvPr>
          <p:cNvSpPr>
            <a:spLocks noGrp="1"/>
          </p:cNvSpPr>
          <p:nvPr>
            <p:ph sz="quarter" idx="13"/>
          </p:nvPr>
        </p:nvSpPr>
        <p:spPr/>
        <p:txBody>
          <a:bodyPr/>
          <a:lstStyle/>
          <a:p>
            <a:pPr marL="171450" indent="-171450">
              <a:buChar char="•"/>
            </a:pPr>
            <a:r>
              <a:rPr lang="en-US" sz="1800" b="1" dirty="0">
                <a:cs typeface="Arial"/>
              </a:rPr>
              <a:t>Multi-tab feature</a:t>
            </a:r>
          </a:p>
          <a:p>
            <a:pPr marL="171450" indent="-171450">
              <a:buChar char="•"/>
            </a:pPr>
            <a:r>
              <a:rPr lang="en-US" sz="1800" b="1" dirty="0">
                <a:cs typeface="Arial"/>
              </a:rPr>
              <a:t>Chat extension feature</a:t>
            </a:r>
          </a:p>
          <a:p>
            <a:pPr marL="171450" indent="-171450">
              <a:buChar char="•"/>
            </a:pPr>
            <a:r>
              <a:rPr lang="en-US" sz="1800" b="1" dirty="0">
                <a:cs typeface="Arial"/>
              </a:rPr>
              <a:t>Feature to send email to professor from chat along with chat data</a:t>
            </a:r>
            <a:endParaRPr lang="en-US" sz="1800" b="1" dirty="0"/>
          </a:p>
          <a:p>
            <a:pPr marL="171450" indent="-171450">
              <a:buChar char="•"/>
            </a:pPr>
            <a:r>
              <a:rPr lang="en-US" sz="1800" b="1" dirty="0">
                <a:cs typeface="Arial"/>
              </a:rPr>
              <a:t>Expansion of the website to include other departments of University</a:t>
            </a:r>
            <a:endParaRPr lang="en-US" sz="1800" b="1" dirty="0"/>
          </a:p>
          <a:p>
            <a:pPr marL="171450" indent="-171450">
              <a:buChar char="•"/>
            </a:pPr>
            <a:r>
              <a:rPr lang="en-US" sz="1800" b="1" dirty="0">
                <a:cs typeface="Arial"/>
              </a:rPr>
              <a:t>A tab for non-academic related queries</a:t>
            </a:r>
            <a:endParaRPr lang="en-US" sz="1800" b="1" dirty="0"/>
          </a:p>
          <a:p>
            <a:pPr marL="171450" indent="-171450">
              <a:buChar char="•"/>
            </a:pPr>
            <a:endParaRPr lang="en-US" sz="1800" b="1" dirty="0"/>
          </a:p>
          <a:p>
            <a:pPr marL="171450" indent="-171450">
              <a:buChar char="•"/>
            </a:pPr>
            <a:endParaRPr lang="en-US" sz="1800" b="1" dirty="0"/>
          </a:p>
        </p:txBody>
      </p:sp>
      <p:sp>
        <p:nvSpPr>
          <p:cNvPr id="3" name="Slide Number Placeholder 2">
            <a:extLst>
              <a:ext uri="{FF2B5EF4-FFF2-40B4-BE49-F238E27FC236}">
                <a16:creationId xmlns:a16="http://schemas.microsoft.com/office/drawing/2014/main" id="{F5FA6A62-8FBF-887D-0560-47FF98E22EF4}"/>
              </a:ext>
            </a:extLst>
          </p:cNvPr>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6" name="Picture 5" descr="A brown paper with a white background&#10;&#10;Description automatically generated">
            <a:extLst>
              <a:ext uri="{FF2B5EF4-FFF2-40B4-BE49-F238E27FC236}">
                <a16:creationId xmlns:a16="http://schemas.microsoft.com/office/drawing/2014/main" id="{5E343935-4AD3-473B-06B6-DB1CFFAF9D10}"/>
              </a:ext>
            </a:extLst>
          </p:cNvPr>
          <p:cNvPicPr>
            <a:picLocks noChangeAspect="1"/>
          </p:cNvPicPr>
          <p:nvPr/>
        </p:nvPicPr>
        <p:blipFill>
          <a:blip r:embed="rId3"/>
          <a:stretch>
            <a:fillRect/>
          </a:stretch>
        </p:blipFill>
        <p:spPr>
          <a:xfrm>
            <a:off x="1112323" y="1220195"/>
            <a:ext cx="4633355" cy="2804545"/>
          </a:xfrm>
          <a:prstGeom prst="rect">
            <a:avLst/>
          </a:prstGeom>
        </p:spPr>
      </p:pic>
    </p:spTree>
    <p:extLst>
      <p:ext uri="{BB962C8B-B14F-4D97-AF65-F5344CB8AC3E}">
        <p14:creationId xmlns:p14="http://schemas.microsoft.com/office/powerpoint/2010/main" val="3729241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nchor="t">
            <a:noAutofit/>
          </a:bodyPr>
          <a:lstStyle/>
          <a:p>
            <a:pPr algn="ctr"/>
            <a:r>
              <a:rPr lang="en-US" sz="7200" spc="225" dirty="0">
                <a:ln w="28575">
                  <a:solidFill>
                    <a:schemeClr val="tx1"/>
                  </a:solidFill>
                </a:ln>
                <a:noFill/>
              </a:rPr>
              <a:t>THANK YOU</a:t>
            </a:r>
          </a:p>
        </p:txBody>
      </p:sp>
    </p:spTree>
    <p:extLst>
      <p:ext uri="{BB962C8B-B14F-4D97-AF65-F5344CB8AC3E}">
        <p14:creationId xmlns:p14="http://schemas.microsoft.com/office/powerpoint/2010/main" val="62773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75003-C8C2-57FA-C8D5-99577C44F58A}"/>
              </a:ext>
            </a:extLst>
          </p:cNvPr>
          <p:cNvSpPr>
            <a:spLocks noGrp="1"/>
          </p:cNvSpPr>
          <p:nvPr>
            <p:ph type="title"/>
          </p:nvPr>
        </p:nvSpPr>
        <p:spPr/>
        <p:txBody>
          <a:bodyPr vert="horz" lIns="0" tIns="45720" rIns="0" bIns="45720" rtlCol="0" anchor="t">
            <a:noAutofit/>
          </a:bodyPr>
          <a:lstStyle/>
          <a:p>
            <a:pPr algn="ctr"/>
            <a:r>
              <a:rPr lang="en-US" dirty="0">
                <a:cs typeface="Arial"/>
              </a:rPr>
              <a:t>Problem statement</a:t>
            </a:r>
            <a:endParaRPr lang="en-US" dirty="0"/>
          </a:p>
        </p:txBody>
      </p:sp>
      <p:sp>
        <p:nvSpPr>
          <p:cNvPr id="2" name="Footer Placeholder 1">
            <a:extLst>
              <a:ext uri="{FF2B5EF4-FFF2-40B4-BE49-F238E27FC236}">
                <a16:creationId xmlns:a16="http://schemas.microsoft.com/office/drawing/2014/main" id="{6B4F370C-18BC-A752-2980-6309F5D7DC43}"/>
              </a:ext>
            </a:extLst>
          </p:cNvPr>
          <p:cNvSpPr>
            <a:spLocks noGrp="1"/>
          </p:cNvSpPr>
          <p:nvPr>
            <p:ph type="ftr" sz="quarter" idx="11"/>
          </p:nvPr>
        </p:nvSpPr>
        <p:spPr/>
        <p:txBody>
          <a:bodyPr/>
          <a:lstStyle/>
          <a:p>
            <a:r>
              <a:rPr lang="en-US" sz="1100" dirty="0">
                <a:cs typeface="Arial"/>
              </a:rPr>
              <a:t>CS </a:t>
            </a:r>
            <a:r>
              <a:rPr lang="en-US" sz="1100" err="1">
                <a:cs typeface="Arial"/>
              </a:rPr>
              <a:t>ConnectHub</a:t>
            </a:r>
            <a:endParaRPr lang="en-US" sz="1100" err="1"/>
          </a:p>
        </p:txBody>
      </p:sp>
      <p:sp>
        <p:nvSpPr>
          <p:cNvPr id="5" name="Content Placeholder 4">
            <a:extLst>
              <a:ext uri="{FF2B5EF4-FFF2-40B4-BE49-F238E27FC236}">
                <a16:creationId xmlns:a16="http://schemas.microsoft.com/office/drawing/2014/main" id="{95D67805-CCBD-8182-540F-93068A90C4E8}"/>
              </a:ext>
            </a:extLst>
          </p:cNvPr>
          <p:cNvSpPr>
            <a:spLocks noGrp="1"/>
          </p:cNvSpPr>
          <p:nvPr>
            <p:ph sz="quarter" idx="13"/>
          </p:nvPr>
        </p:nvSpPr>
        <p:spPr>
          <a:xfrm>
            <a:off x="6242649" y="1216027"/>
            <a:ext cx="5184648" cy="4416425"/>
          </a:xfrm>
        </p:spPr>
        <p:txBody>
          <a:bodyPr/>
          <a:lstStyle/>
          <a:p>
            <a:r>
              <a:rPr lang="en-US" sz="1800" b="1" dirty="0">
                <a:cs typeface="Arial"/>
              </a:rPr>
              <a:t>To develop a platform where students can connect with faculty, alumni, and student assistants to aid students academically, professionally and their campus life.</a:t>
            </a:r>
            <a:endParaRPr lang="en-US" sz="1800" b="1" dirty="0"/>
          </a:p>
        </p:txBody>
      </p:sp>
      <p:sp>
        <p:nvSpPr>
          <p:cNvPr id="3" name="Slide Number Placeholder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a:lstStyle/>
          <a:p>
            <a:fld id="{294A09A9-5501-47C1-A89A-A340965A2BE2}" type="slidenum">
              <a:rPr lang="en-US" smtClean="0"/>
              <a:pPr/>
              <a:t>2</a:t>
            </a:fld>
            <a:endParaRPr lang="en-US" dirty="0"/>
          </a:p>
        </p:txBody>
      </p:sp>
      <p:pic>
        <p:nvPicPr>
          <p:cNvPr id="7" name="Picture 6" descr="A person standing next to a white board&#10;&#10;Description automatically generated">
            <a:extLst>
              <a:ext uri="{FF2B5EF4-FFF2-40B4-BE49-F238E27FC236}">
                <a16:creationId xmlns:a16="http://schemas.microsoft.com/office/drawing/2014/main" id="{1E7B8ABD-81E7-2F67-C900-046C32D0334F}"/>
              </a:ext>
            </a:extLst>
          </p:cNvPr>
          <p:cNvPicPr>
            <a:picLocks noChangeAspect="1"/>
          </p:cNvPicPr>
          <p:nvPr/>
        </p:nvPicPr>
        <p:blipFill>
          <a:blip r:embed="rId3"/>
          <a:stretch>
            <a:fillRect/>
          </a:stretch>
        </p:blipFill>
        <p:spPr>
          <a:xfrm>
            <a:off x="1261614" y="2418992"/>
            <a:ext cx="3874696" cy="3457754"/>
          </a:xfrm>
          <a:prstGeom prst="rect">
            <a:avLst/>
          </a:prstGeom>
        </p:spPr>
      </p:pic>
    </p:spTree>
    <p:extLst>
      <p:ext uri="{BB962C8B-B14F-4D97-AF65-F5344CB8AC3E}">
        <p14:creationId xmlns:p14="http://schemas.microsoft.com/office/powerpoint/2010/main" val="4220525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vert="horz" lIns="0" tIns="45720" rIns="0" bIns="45720" rtlCol="0" anchor="t">
            <a:noAutofit/>
          </a:bodyPr>
          <a:lstStyle/>
          <a:p>
            <a:pPr algn="ctr"/>
            <a:r>
              <a:rPr lang="en-US" dirty="0">
                <a:cs typeface="Arial"/>
              </a:rPr>
              <a:t>Solution</a:t>
            </a:r>
            <a:endParaRPr lang="en-US" dirty="0"/>
          </a:p>
        </p:txBody>
      </p:sp>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11"/>
          </p:nvPr>
        </p:nvSpPr>
        <p:spPr/>
        <p:txBody>
          <a:bodyPr/>
          <a:lstStyle/>
          <a:p>
            <a:r>
              <a:rPr lang="en-US" sz="1100" dirty="0">
                <a:cs typeface="Arial"/>
              </a:rPr>
              <a:t>CS </a:t>
            </a:r>
            <a:r>
              <a:rPr lang="en-US" sz="1100" dirty="0" err="1">
                <a:cs typeface="Arial"/>
              </a:rPr>
              <a:t>ConnectHub</a:t>
            </a:r>
            <a:endParaRPr lang="en-US" sz="1050" dirty="0" err="1"/>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p:txBody>
          <a:bodyPr/>
          <a:lstStyle/>
          <a:p>
            <a:r>
              <a:rPr lang="en-US" dirty="0">
                <a:ea typeface="+mn-lt"/>
                <a:cs typeface="+mn-lt"/>
              </a:rPr>
              <a:t>We have developed a website where the student can be assisted by a professor/ Teaching Assistant/ Alumni based on their doubt. </a:t>
            </a:r>
            <a:endParaRPr lang="en-US"/>
          </a:p>
          <a:p>
            <a:r>
              <a:rPr lang="en-US" dirty="0">
                <a:ea typeface="+mn-lt"/>
                <a:cs typeface="+mn-lt"/>
              </a:rPr>
              <a:t>Moreover, we incorporated the chatbot facility which will help the students to get a detailed response.</a:t>
            </a:r>
            <a:endParaRPr lang="en-US" dirty="0">
              <a:ea typeface="+mn-lt"/>
            </a:endParaRPr>
          </a:p>
          <a:p>
            <a:r>
              <a:rPr lang="en-US" dirty="0">
                <a:ea typeface="+mn-lt"/>
                <a:cs typeface="+mn-lt"/>
              </a:rPr>
              <a:t>Leveraging the "OpenAI API" will help the chatbot to generate detailed responses for the students' questions.</a:t>
            </a:r>
            <a:endParaRPr lang="en-US" dirty="0"/>
          </a:p>
          <a:p>
            <a:endParaRPr lang="en-US" dirty="0"/>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3</a:t>
            </a:fld>
            <a:endParaRPr lang="en-US" dirty="0"/>
          </a:p>
        </p:txBody>
      </p:sp>
      <p:pic>
        <p:nvPicPr>
          <p:cNvPr id="6" name="Picture 5" descr="A light bulb and question mark drawn on a chalkboard&#10;&#10;Description automatically generated">
            <a:extLst>
              <a:ext uri="{FF2B5EF4-FFF2-40B4-BE49-F238E27FC236}">
                <a16:creationId xmlns:a16="http://schemas.microsoft.com/office/drawing/2014/main" id="{ED3222DE-ABEC-94D7-4D82-21312D744948}"/>
              </a:ext>
            </a:extLst>
          </p:cNvPr>
          <p:cNvPicPr>
            <a:picLocks noChangeAspect="1"/>
          </p:cNvPicPr>
          <p:nvPr/>
        </p:nvPicPr>
        <p:blipFill>
          <a:blip r:embed="rId3"/>
          <a:stretch>
            <a:fillRect/>
          </a:stretch>
        </p:blipFill>
        <p:spPr>
          <a:xfrm>
            <a:off x="874816" y="2074556"/>
            <a:ext cx="4979718" cy="3223484"/>
          </a:xfrm>
          <a:prstGeom prst="rect">
            <a:avLst/>
          </a:prstGeom>
        </p:spPr>
      </p:pic>
    </p:spTree>
    <p:extLst>
      <p:ext uri="{BB962C8B-B14F-4D97-AF65-F5344CB8AC3E}">
        <p14:creationId xmlns:p14="http://schemas.microsoft.com/office/powerpoint/2010/main" val="330716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D0642-A139-F031-DC87-A6B3BCBC211C}"/>
              </a:ext>
            </a:extLst>
          </p:cNvPr>
          <p:cNvSpPr>
            <a:spLocks noGrp="1"/>
          </p:cNvSpPr>
          <p:nvPr>
            <p:ph type="title"/>
          </p:nvPr>
        </p:nvSpPr>
        <p:spPr/>
        <p:txBody>
          <a:bodyPr/>
          <a:lstStyle/>
          <a:p>
            <a:pPr algn="ctr"/>
            <a:r>
              <a:rPr lang="en-US" dirty="0">
                <a:cs typeface="Arial"/>
              </a:rPr>
              <a:t>Problems addressed</a:t>
            </a:r>
            <a:endParaRPr lang="en-US" dirty="0"/>
          </a:p>
        </p:txBody>
      </p:sp>
      <p:sp>
        <p:nvSpPr>
          <p:cNvPr id="3" name="Content Placeholder 2">
            <a:extLst>
              <a:ext uri="{FF2B5EF4-FFF2-40B4-BE49-F238E27FC236}">
                <a16:creationId xmlns:a16="http://schemas.microsoft.com/office/drawing/2014/main" id="{A9A3F201-3794-D0CA-B989-74E24C2E7A28}"/>
              </a:ext>
            </a:extLst>
          </p:cNvPr>
          <p:cNvSpPr>
            <a:spLocks noGrp="1"/>
          </p:cNvSpPr>
          <p:nvPr>
            <p:ph sz="quarter" idx="13"/>
          </p:nvPr>
        </p:nvSpPr>
        <p:spPr>
          <a:xfrm>
            <a:off x="6243772" y="1384115"/>
            <a:ext cx="5184648" cy="4416425"/>
          </a:xfrm>
        </p:spPr>
        <p:txBody>
          <a:bodyPr/>
          <a:lstStyle/>
          <a:p>
            <a:pPr marL="171450" indent="-171450">
              <a:buChar char="•"/>
            </a:pPr>
            <a:r>
              <a:rPr lang="en-US" sz="1800" b="1" dirty="0">
                <a:cs typeface="Arial"/>
              </a:rPr>
              <a:t>Students can have diverse set of questions which can be addressed by Professors/Alumni/Carrer Advisors/TA/Program Coordinators during office hours or via email.</a:t>
            </a:r>
          </a:p>
          <a:p>
            <a:pPr marL="171450" indent="-171450">
              <a:buChar char="•"/>
            </a:pPr>
            <a:r>
              <a:rPr lang="en-US" sz="1800" b="1" dirty="0">
                <a:solidFill>
                  <a:srgbClr val="000000"/>
                </a:solidFill>
                <a:ea typeface="+mn-lt"/>
                <a:cs typeface="+mn-lt"/>
              </a:rPr>
              <a:t>Providing streamlined support reduces workload, wait times, and giving prompt responses to the students.</a:t>
            </a:r>
            <a:endParaRPr lang="en-US" sz="1800" b="1" dirty="0">
              <a:cs typeface="Arial"/>
            </a:endParaRPr>
          </a:p>
          <a:p>
            <a:pPr marL="171450" indent="-171450">
              <a:buChar char="•"/>
            </a:pPr>
            <a:endParaRPr lang="en-US" sz="1800" b="1" dirty="0">
              <a:cs typeface="Arial"/>
            </a:endParaRPr>
          </a:p>
        </p:txBody>
      </p:sp>
      <p:sp>
        <p:nvSpPr>
          <p:cNvPr id="4" name="Footer Placeholder 3">
            <a:extLst>
              <a:ext uri="{FF2B5EF4-FFF2-40B4-BE49-F238E27FC236}">
                <a16:creationId xmlns:a16="http://schemas.microsoft.com/office/drawing/2014/main" id="{4016697B-04C2-FF78-79CE-051A49FEBBCA}"/>
              </a:ext>
            </a:extLst>
          </p:cNvPr>
          <p:cNvSpPr>
            <a:spLocks noGrp="1"/>
          </p:cNvSpPr>
          <p:nvPr>
            <p:ph type="ftr" sz="quarter" idx="11"/>
          </p:nvPr>
        </p:nvSpPr>
        <p:spPr/>
        <p:txBody>
          <a:bodyPr/>
          <a:lstStyle/>
          <a:p>
            <a:r>
              <a:rPr lang="en-US" sz="1100" dirty="0">
                <a:cs typeface="Arial"/>
              </a:rPr>
              <a:t>CS </a:t>
            </a:r>
            <a:r>
              <a:rPr lang="en-US" sz="1100" err="1">
                <a:cs typeface="Arial"/>
              </a:rPr>
              <a:t>ConnectHub</a:t>
            </a:r>
            <a:endParaRPr lang="en-US" sz="1100" err="1"/>
          </a:p>
        </p:txBody>
      </p:sp>
      <p:sp>
        <p:nvSpPr>
          <p:cNvPr id="5" name="Slide Number Placeholder 4">
            <a:extLst>
              <a:ext uri="{FF2B5EF4-FFF2-40B4-BE49-F238E27FC236}">
                <a16:creationId xmlns:a16="http://schemas.microsoft.com/office/drawing/2014/main" id="{1EF3D6CB-73B1-E42A-F502-402F024C329F}"/>
              </a:ext>
            </a:extLst>
          </p:cNvPr>
          <p:cNvSpPr>
            <a:spLocks noGrp="1"/>
          </p:cNvSpPr>
          <p:nvPr>
            <p:ph type="sldNum" sz="quarter" idx="12"/>
          </p:nvPr>
        </p:nvSpPr>
        <p:spPr/>
        <p:txBody>
          <a:bodyPr/>
          <a:lstStyle/>
          <a:p>
            <a:fld id="{294A09A9-5501-47C1-A89A-A340965A2BE2}" type="slidenum">
              <a:rPr lang="en-US" smtClean="0"/>
              <a:t>4</a:t>
            </a:fld>
            <a:endParaRPr lang="en-US" dirty="0"/>
          </a:p>
        </p:txBody>
      </p:sp>
    </p:spTree>
    <p:extLst>
      <p:ext uri="{BB962C8B-B14F-4D97-AF65-F5344CB8AC3E}">
        <p14:creationId xmlns:p14="http://schemas.microsoft.com/office/powerpoint/2010/main" val="2757282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F5C9-305D-DAE3-C5CF-CBB23B5E62FD}"/>
              </a:ext>
            </a:extLst>
          </p:cNvPr>
          <p:cNvSpPr>
            <a:spLocks noGrp="1"/>
          </p:cNvSpPr>
          <p:nvPr>
            <p:ph type="title"/>
          </p:nvPr>
        </p:nvSpPr>
        <p:spPr/>
        <p:txBody>
          <a:bodyPr vert="horz" lIns="0" tIns="45720" rIns="0" bIns="45720" rtlCol="0" anchor="t">
            <a:noAutofit/>
          </a:bodyPr>
          <a:lstStyle/>
          <a:p>
            <a:pPr algn="ctr"/>
            <a:r>
              <a:rPr lang="en-US" dirty="0">
                <a:cs typeface="Arial"/>
              </a:rPr>
              <a:t>deliverables</a:t>
            </a:r>
            <a:endParaRPr lang="en-US" dirty="0"/>
          </a:p>
        </p:txBody>
      </p:sp>
      <p:sp>
        <p:nvSpPr>
          <p:cNvPr id="3" name="Content Placeholder 2">
            <a:extLst>
              <a:ext uri="{FF2B5EF4-FFF2-40B4-BE49-F238E27FC236}">
                <a16:creationId xmlns:a16="http://schemas.microsoft.com/office/drawing/2014/main" id="{2661CF07-50EB-A858-329B-93DBEABFF955}"/>
              </a:ext>
            </a:extLst>
          </p:cNvPr>
          <p:cNvSpPr>
            <a:spLocks noGrp="1"/>
          </p:cNvSpPr>
          <p:nvPr>
            <p:ph sz="quarter" idx="13"/>
          </p:nvPr>
        </p:nvSpPr>
        <p:spPr/>
        <p:txBody>
          <a:bodyPr/>
          <a:lstStyle/>
          <a:p>
            <a:pPr marL="285750" indent="-285750">
              <a:buChar char="•"/>
            </a:pPr>
            <a:r>
              <a:rPr lang="en-US" dirty="0">
                <a:cs typeface="Arial"/>
              </a:rPr>
              <a:t>The website is presently </a:t>
            </a:r>
            <a:r>
              <a:rPr lang="en-US" u="sng" dirty="0">
                <a:cs typeface="Arial"/>
              </a:rPr>
              <a:t>limited </a:t>
            </a:r>
            <a:r>
              <a:rPr lang="en-US" dirty="0">
                <a:cs typeface="Arial"/>
              </a:rPr>
              <a:t>to CS department with a handful of predefined professors.</a:t>
            </a:r>
            <a:endParaRPr lang="en-US" dirty="0"/>
          </a:p>
          <a:p>
            <a:pPr marL="285750" indent="-285750">
              <a:buChar char="•"/>
            </a:pPr>
            <a:r>
              <a:rPr lang="en-US" dirty="0">
                <a:cs typeface="Arial"/>
              </a:rPr>
              <a:t>AI chatbot is available in our website which leverages the mighty </a:t>
            </a:r>
            <a:r>
              <a:rPr lang="en-US" u="sng" dirty="0">
                <a:cs typeface="Arial"/>
              </a:rPr>
              <a:t>"OpenAI API"</a:t>
            </a:r>
            <a:r>
              <a:rPr lang="en-US" dirty="0">
                <a:cs typeface="Arial"/>
              </a:rPr>
              <a:t>.</a:t>
            </a:r>
          </a:p>
          <a:p>
            <a:pPr marL="285750" indent="-285750">
              <a:buChar char="•"/>
            </a:pPr>
            <a:r>
              <a:rPr lang="en-US" dirty="0">
                <a:cs typeface="Arial"/>
              </a:rPr>
              <a:t>For now, we have only implemented the AI chatbot, new features will be added in the future.</a:t>
            </a:r>
            <a:endParaRPr lang="en-US" dirty="0"/>
          </a:p>
          <a:p>
            <a:pPr marL="285750" indent="-285750">
              <a:buChar char="•"/>
            </a:pPr>
            <a:r>
              <a:rPr lang="en-US" dirty="0">
                <a:cs typeface="Arial"/>
              </a:rPr>
              <a:t>Solutions include both </a:t>
            </a:r>
            <a:r>
              <a:rPr lang="en-US" u="sng" dirty="0">
                <a:cs typeface="Arial"/>
              </a:rPr>
              <a:t>Equations</a:t>
            </a:r>
            <a:r>
              <a:rPr lang="en-US" dirty="0">
                <a:cs typeface="Arial"/>
              </a:rPr>
              <a:t> and </a:t>
            </a:r>
            <a:r>
              <a:rPr lang="en-US" u="sng" dirty="0">
                <a:cs typeface="Arial"/>
              </a:rPr>
              <a:t>Textual</a:t>
            </a:r>
            <a:r>
              <a:rPr lang="en-US" dirty="0">
                <a:cs typeface="Arial"/>
              </a:rPr>
              <a:t> </a:t>
            </a:r>
            <a:r>
              <a:rPr lang="en-US">
                <a:cs typeface="Arial"/>
              </a:rPr>
              <a:t>answers.</a:t>
            </a:r>
            <a:endParaRPr lang="en-US"/>
          </a:p>
        </p:txBody>
      </p:sp>
      <p:sp>
        <p:nvSpPr>
          <p:cNvPr id="4" name="Footer Placeholder 3">
            <a:extLst>
              <a:ext uri="{FF2B5EF4-FFF2-40B4-BE49-F238E27FC236}">
                <a16:creationId xmlns:a16="http://schemas.microsoft.com/office/drawing/2014/main" id="{429DEC9C-F4C4-016A-A9A6-C5BFAE8C648D}"/>
              </a:ext>
            </a:extLst>
          </p:cNvPr>
          <p:cNvSpPr>
            <a:spLocks noGrp="1"/>
          </p:cNvSpPr>
          <p:nvPr>
            <p:ph type="ftr" sz="quarter" idx="11"/>
          </p:nvPr>
        </p:nvSpPr>
        <p:spPr>
          <a:xfrm>
            <a:off x="4038600" y="90017"/>
            <a:ext cx="4114800" cy="856526"/>
          </a:xfrm>
        </p:spPr>
        <p:txBody>
          <a:bodyPr/>
          <a:lstStyle/>
          <a:p>
            <a:r>
              <a:rPr lang="en-US" sz="1100" dirty="0">
                <a:cs typeface="Arial"/>
              </a:rPr>
              <a:t>CS </a:t>
            </a:r>
            <a:r>
              <a:rPr lang="en-US" sz="1100" dirty="0" err="1">
                <a:cs typeface="Arial"/>
              </a:rPr>
              <a:t>ConnectHub</a:t>
            </a:r>
            <a:endParaRPr lang="en-US" sz="1100" b="0">
              <a:cs typeface="Arial"/>
            </a:endParaRPr>
          </a:p>
          <a:p>
            <a:endParaRPr lang="en-US" dirty="0"/>
          </a:p>
        </p:txBody>
      </p:sp>
      <p:sp>
        <p:nvSpPr>
          <p:cNvPr id="5" name="Slide Number Placeholder 4">
            <a:extLst>
              <a:ext uri="{FF2B5EF4-FFF2-40B4-BE49-F238E27FC236}">
                <a16:creationId xmlns:a16="http://schemas.microsoft.com/office/drawing/2014/main" id="{06936C31-9D4B-257E-46FB-B70499D1358F}"/>
              </a:ext>
            </a:extLst>
          </p:cNvPr>
          <p:cNvSpPr>
            <a:spLocks noGrp="1"/>
          </p:cNvSpPr>
          <p:nvPr>
            <p:ph type="sldNum" sz="quarter" idx="12"/>
          </p:nvPr>
        </p:nvSpPr>
        <p:spPr/>
        <p:txBody>
          <a:bodyPr/>
          <a:lstStyle/>
          <a:p>
            <a:fld id="{294A09A9-5501-47C1-A89A-A340965A2BE2}" type="slidenum">
              <a:rPr lang="en-US" dirty="0" smtClean="0"/>
              <a:t>5</a:t>
            </a:fld>
            <a:endParaRPr lang="en-US" dirty="0"/>
          </a:p>
        </p:txBody>
      </p:sp>
      <p:pic>
        <p:nvPicPr>
          <p:cNvPr id="6" name="Picture 5" descr="A person and person standing next to each other&#10;&#10;Description automatically generated">
            <a:extLst>
              <a:ext uri="{FF2B5EF4-FFF2-40B4-BE49-F238E27FC236}">
                <a16:creationId xmlns:a16="http://schemas.microsoft.com/office/drawing/2014/main" id="{A8699FF3-2499-7C10-2D3A-0B261EFE2ECE}"/>
              </a:ext>
            </a:extLst>
          </p:cNvPr>
          <p:cNvPicPr>
            <a:picLocks noChangeAspect="1"/>
          </p:cNvPicPr>
          <p:nvPr/>
        </p:nvPicPr>
        <p:blipFill>
          <a:blip r:embed="rId2"/>
          <a:stretch>
            <a:fillRect/>
          </a:stretch>
        </p:blipFill>
        <p:spPr>
          <a:xfrm>
            <a:off x="924298" y="2133792"/>
            <a:ext cx="5058886" cy="2946675"/>
          </a:xfrm>
          <a:prstGeom prst="rect">
            <a:avLst/>
          </a:prstGeom>
        </p:spPr>
      </p:pic>
    </p:spTree>
    <p:extLst>
      <p:ext uri="{BB962C8B-B14F-4D97-AF65-F5344CB8AC3E}">
        <p14:creationId xmlns:p14="http://schemas.microsoft.com/office/powerpoint/2010/main" val="387810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3F25-7D15-5CBF-0634-4243DDD43633}"/>
              </a:ext>
            </a:extLst>
          </p:cNvPr>
          <p:cNvSpPr>
            <a:spLocks noGrp="1"/>
          </p:cNvSpPr>
          <p:nvPr>
            <p:ph type="title"/>
          </p:nvPr>
        </p:nvSpPr>
        <p:spPr>
          <a:xfrm>
            <a:off x="622544" y="710341"/>
            <a:ext cx="10972800" cy="1572768"/>
          </a:xfrm>
        </p:spPr>
        <p:txBody>
          <a:bodyPr anchor="ctr">
            <a:normAutofit/>
          </a:bodyPr>
          <a:lstStyle/>
          <a:p>
            <a:r>
              <a:rPr lang="en-US"/>
              <a:t>Time constraints</a:t>
            </a:r>
          </a:p>
        </p:txBody>
      </p:sp>
      <p:pic>
        <p:nvPicPr>
          <p:cNvPr id="7" name="Picture 6" descr="Hour Glass with red sand">
            <a:extLst>
              <a:ext uri="{FF2B5EF4-FFF2-40B4-BE49-F238E27FC236}">
                <a16:creationId xmlns:a16="http://schemas.microsoft.com/office/drawing/2014/main" id="{247D7E41-1E5F-8997-141B-15990E4303C1}"/>
              </a:ext>
            </a:extLst>
          </p:cNvPr>
          <p:cNvPicPr>
            <a:picLocks noChangeAspect="1"/>
          </p:cNvPicPr>
          <p:nvPr/>
        </p:nvPicPr>
        <p:blipFill rotWithShape="1">
          <a:blip r:embed="rId3"/>
          <a:srcRect t="15614" r="-18" b="-18"/>
          <a:stretch/>
        </p:blipFill>
        <p:spPr>
          <a:xfrm>
            <a:off x="899636" y="2178490"/>
            <a:ext cx="5316125" cy="3692785"/>
          </a:xfrm>
          <a:prstGeom prst="rect">
            <a:avLst/>
          </a:prstGeom>
          <a:noFill/>
        </p:spPr>
      </p:pic>
      <p:sp>
        <p:nvSpPr>
          <p:cNvPr id="3" name="Content Placeholder 2">
            <a:extLst>
              <a:ext uri="{FF2B5EF4-FFF2-40B4-BE49-F238E27FC236}">
                <a16:creationId xmlns:a16="http://schemas.microsoft.com/office/drawing/2014/main" id="{7549C743-8F79-2A47-3A2F-B8B88EFFC7A1}"/>
              </a:ext>
            </a:extLst>
          </p:cNvPr>
          <p:cNvSpPr>
            <a:spLocks noGrp="1"/>
          </p:cNvSpPr>
          <p:nvPr>
            <p:ph sz="quarter" idx="4"/>
          </p:nvPr>
        </p:nvSpPr>
        <p:spPr>
          <a:xfrm>
            <a:off x="6400801" y="2871216"/>
            <a:ext cx="5183188" cy="3247462"/>
          </a:xfrm>
        </p:spPr>
        <p:txBody>
          <a:bodyPr>
            <a:normAutofit/>
          </a:bodyPr>
          <a:lstStyle/>
          <a:p>
            <a:pPr marL="285750" indent="-285750">
              <a:buChar char="•"/>
            </a:pPr>
            <a:endParaRPr lang="en-US" dirty="0"/>
          </a:p>
          <a:p>
            <a:pPr marL="285750" indent="-285750">
              <a:buChar char="•"/>
            </a:pPr>
            <a:endParaRPr lang="en-US" dirty="0"/>
          </a:p>
          <a:p>
            <a:pPr marL="285750" indent="-285750">
              <a:buChar char="•"/>
            </a:pPr>
            <a:endParaRPr lang="en-US" dirty="0"/>
          </a:p>
        </p:txBody>
      </p:sp>
      <p:sp>
        <p:nvSpPr>
          <p:cNvPr id="4" name="Footer Placeholder 3">
            <a:extLst>
              <a:ext uri="{FF2B5EF4-FFF2-40B4-BE49-F238E27FC236}">
                <a16:creationId xmlns:a16="http://schemas.microsoft.com/office/drawing/2014/main" id="{8C1AA36D-BB4D-E0B7-E016-21C1BE578700}"/>
              </a:ext>
            </a:extLst>
          </p:cNvPr>
          <p:cNvSpPr>
            <a:spLocks noGrp="1"/>
          </p:cNvSpPr>
          <p:nvPr>
            <p:ph type="ftr" sz="quarter" idx="11"/>
          </p:nvPr>
        </p:nvSpPr>
        <p:spPr>
          <a:xfrm>
            <a:off x="4038600" y="11575"/>
            <a:ext cx="4114800" cy="856526"/>
          </a:xfrm>
        </p:spPr>
        <p:txBody>
          <a:bodyPr anchor="ctr">
            <a:normAutofit/>
          </a:bodyPr>
          <a:lstStyle/>
          <a:p>
            <a:pPr>
              <a:spcAft>
                <a:spcPts val="600"/>
              </a:spcAft>
            </a:pPr>
            <a:r>
              <a:rPr lang="en-US" sz="1100" dirty="0">
                <a:cs typeface="Arial"/>
              </a:rPr>
              <a:t>CS </a:t>
            </a:r>
            <a:r>
              <a:rPr lang="en-US" sz="1100" err="1">
                <a:cs typeface="Arial"/>
              </a:rPr>
              <a:t>ConnectHub</a:t>
            </a:r>
            <a:endParaRPr lang="en-US" sz="1000" dirty="0">
              <a:cs typeface="Arial"/>
            </a:endParaRPr>
          </a:p>
        </p:txBody>
      </p:sp>
      <p:sp>
        <p:nvSpPr>
          <p:cNvPr id="5" name="Slide Number Placeholder 4">
            <a:extLst>
              <a:ext uri="{FF2B5EF4-FFF2-40B4-BE49-F238E27FC236}">
                <a16:creationId xmlns:a16="http://schemas.microsoft.com/office/drawing/2014/main" id="{F2F4CFB8-CA33-1CB1-10F2-FFDBC25F62B0}"/>
              </a:ext>
            </a:extLst>
          </p:cNvPr>
          <p:cNvSpPr>
            <a:spLocks noGrp="1"/>
          </p:cNvSpPr>
          <p:nvPr>
            <p:ph type="sldNum" sz="quarter" idx="12"/>
          </p:nvPr>
        </p:nvSpPr>
        <p:spPr>
          <a:xfrm>
            <a:off x="4038600" y="6006548"/>
            <a:ext cx="4114800" cy="851453"/>
          </a:xfrm>
        </p:spPr>
        <p:txBody>
          <a:bodyPr anchor="ctr">
            <a:normAutofit/>
          </a:bodyPr>
          <a:lstStyle/>
          <a:p>
            <a:pPr>
              <a:spcAft>
                <a:spcPts val="600"/>
              </a:spcAft>
            </a:pPr>
            <a:fld id="{294A09A9-5501-47C1-A89A-A340965A2BE2}" type="slidenum">
              <a:rPr lang="en-US" smtClean="0"/>
              <a:pPr>
                <a:spcAft>
                  <a:spcPts val="600"/>
                </a:spcAft>
              </a:pPr>
              <a:t>6</a:t>
            </a:fld>
            <a:endParaRPr lang="en-US"/>
          </a:p>
        </p:txBody>
      </p:sp>
      <p:sp>
        <p:nvSpPr>
          <p:cNvPr id="6" name="TextBox 5">
            <a:extLst>
              <a:ext uri="{FF2B5EF4-FFF2-40B4-BE49-F238E27FC236}">
                <a16:creationId xmlns:a16="http://schemas.microsoft.com/office/drawing/2014/main" id="{3A65A87A-CD17-A134-884A-BBD0CB6F42BF}"/>
              </a:ext>
            </a:extLst>
          </p:cNvPr>
          <p:cNvSpPr txBox="1"/>
          <p:nvPr/>
        </p:nvSpPr>
        <p:spPr>
          <a:xfrm>
            <a:off x="6363194" y="2179616"/>
            <a:ext cx="493320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Due to time restrictions, we started implementing the Faculty Tab as it aligns with most of the personas.</a:t>
            </a:r>
            <a:endParaRPr lang="en-US" dirty="0"/>
          </a:p>
          <a:p>
            <a:pPr marL="285750" indent="-285750">
              <a:buFont typeface="Arial"/>
              <a:buChar char="•"/>
            </a:pPr>
            <a:endParaRPr lang="en-US"/>
          </a:p>
          <a:p>
            <a:pPr marL="285750" indent="-285750">
              <a:buFont typeface="Arial"/>
              <a:buChar char="•"/>
            </a:pPr>
            <a:r>
              <a:rPr lang="en-US" b="1" dirty="0">
                <a:cs typeface="Arial"/>
              </a:rPr>
              <a:t>We're working on implementing it for the other tabs, Alumni and the Student Advising page, where they can get career advising and tutoring.</a:t>
            </a:r>
          </a:p>
          <a:p>
            <a:pPr marL="285750" indent="-285750">
              <a:buFont typeface="Arial"/>
              <a:buChar char="•"/>
            </a:pPr>
            <a:endParaRPr lang="en-US" b="1" dirty="0">
              <a:cs typeface="Arial"/>
            </a:endParaRPr>
          </a:p>
          <a:p>
            <a:pPr marL="285750" indent="-285750">
              <a:buFont typeface="Arial"/>
              <a:buChar char="•"/>
            </a:pPr>
            <a:r>
              <a:rPr lang="en-US" b="1" dirty="0">
                <a:cs typeface="Arial"/>
              </a:rPr>
              <a:t>We could have deployed the web application in any server, and it can cater to all KSU students. </a:t>
            </a:r>
          </a:p>
        </p:txBody>
      </p:sp>
    </p:spTree>
    <p:extLst>
      <p:ext uri="{BB962C8B-B14F-4D97-AF65-F5344CB8AC3E}">
        <p14:creationId xmlns:p14="http://schemas.microsoft.com/office/powerpoint/2010/main" val="1013892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6F402D0D-1253-FDCF-200C-358D2373CCEA}"/>
              </a:ext>
            </a:extLst>
          </p:cNvPr>
          <p:cNvSpPr>
            <a:spLocks noGrp="1"/>
          </p:cNvSpPr>
          <p:nvPr>
            <p:ph type="title"/>
          </p:nvPr>
        </p:nvSpPr>
        <p:spPr>
          <a:xfrm>
            <a:off x="612648" y="353524"/>
            <a:ext cx="10972800" cy="1572768"/>
          </a:xfrm>
        </p:spPr>
        <p:txBody>
          <a:bodyPr/>
          <a:lstStyle/>
          <a:p>
            <a:r>
              <a:rPr lang="en-US" dirty="0">
                <a:cs typeface="Arial"/>
              </a:rPr>
              <a:t>FLOW CHART</a:t>
            </a:r>
            <a:endParaRPr lang="en-US" dirty="0"/>
          </a:p>
        </p:txBody>
      </p:sp>
      <p:sp>
        <p:nvSpPr>
          <p:cNvPr id="8" name="Footer Placeholder 7">
            <a:extLst>
              <a:ext uri="{FF2B5EF4-FFF2-40B4-BE49-F238E27FC236}">
                <a16:creationId xmlns:a16="http://schemas.microsoft.com/office/drawing/2014/main" id="{A82C041C-BA32-9DB5-9158-1264919F5376}"/>
              </a:ext>
            </a:extLst>
          </p:cNvPr>
          <p:cNvSpPr>
            <a:spLocks noGrp="1"/>
          </p:cNvSpPr>
          <p:nvPr>
            <p:ph type="ftr" sz="quarter" idx="11"/>
          </p:nvPr>
        </p:nvSpPr>
        <p:spPr/>
        <p:txBody>
          <a:bodyPr/>
          <a:lstStyle/>
          <a:p>
            <a:r>
              <a:rPr lang="en-US" sz="1100" dirty="0">
                <a:cs typeface="Arial"/>
              </a:rPr>
              <a:t>CS </a:t>
            </a:r>
            <a:r>
              <a:rPr lang="en-US" sz="1100" err="1">
                <a:cs typeface="Arial"/>
              </a:rPr>
              <a:t>ConnectHub</a:t>
            </a:r>
            <a:endParaRPr lang="en-US" sz="1000" dirty="0" err="1"/>
          </a:p>
        </p:txBody>
      </p:sp>
      <p:sp>
        <p:nvSpPr>
          <p:cNvPr id="2" name="Text Placeholder 1">
            <a:extLst>
              <a:ext uri="{FF2B5EF4-FFF2-40B4-BE49-F238E27FC236}">
                <a16:creationId xmlns:a16="http://schemas.microsoft.com/office/drawing/2014/main" id="{0649137D-2A6C-3A81-F639-FA3C26C76D3F}"/>
              </a:ext>
            </a:extLst>
          </p:cNvPr>
          <p:cNvSpPr>
            <a:spLocks noGrp="1"/>
          </p:cNvSpPr>
          <p:nvPr>
            <p:ph type="body" sz="quarter" idx="13"/>
          </p:nvPr>
        </p:nvSpPr>
        <p:spPr>
          <a:xfrm rot="16200000">
            <a:off x="760483" y="2793327"/>
            <a:ext cx="1582853" cy="364912"/>
          </a:xfrm>
        </p:spPr>
        <p:txBody>
          <a:bodyPr/>
          <a:lstStyle/>
          <a:p>
            <a:r>
              <a:rPr lang="en-US" dirty="0">
                <a:cs typeface="Arial"/>
              </a:rPr>
              <a:t>HOME PAGE</a:t>
            </a:r>
            <a:endParaRPr lang="en-US" dirty="0"/>
          </a:p>
        </p:txBody>
      </p:sp>
      <p:sp>
        <p:nvSpPr>
          <p:cNvPr id="10" name="Text Placeholder 9">
            <a:extLst>
              <a:ext uri="{FF2B5EF4-FFF2-40B4-BE49-F238E27FC236}">
                <a16:creationId xmlns:a16="http://schemas.microsoft.com/office/drawing/2014/main" id="{483C06D0-E1DB-BF5B-0723-E86ECD593FA6}"/>
              </a:ext>
            </a:extLst>
          </p:cNvPr>
          <p:cNvSpPr>
            <a:spLocks noGrp="1"/>
          </p:cNvSpPr>
          <p:nvPr>
            <p:ph type="body" sz="quarter" idx="18"/>
          </p:nvPr>
        </p:nvSpPr>
        <p:spPr>
          <a:xfrm>
            <a:off x="1715034" y="1992406"/>
            <a:ext cx="1644987" cy="1783080"/>
          </a:xfrm>
        </p:spPr>
        <p:txBody>
          <a:bodyPr/>
          <a:lstStyle/>
          <a:p>
            <a:r>
              <a:rPr lang="en-US" dirty="0">
                <a:cs typeface="Arial"/>
              </a:rPr>
              <a:t>Student selects from 3 tabs of faculty, alumni, students. Student is guided to </a:t>
            </a:r>
            <a:r>
              <a:rPr lang="en-US" b="1" dirty="0">
                <a:cs typeface="Arial"/>
              </a:rPr>
              <a:t>Interior Page</a:t>
            </a:r>
            <a:endParaRPr lang="en-US" b="1" dirty="0"/>
          </a:p>
        </p:txBody>
      </p:sp>
      <p:cxnSp>
        <p:nvCxnSpPr>
          <p:cNvPr id="47" name="Straight Arrow Connector 44" descr="Connecting arrow">
            <a:extLst>
              <a:ext uri="{FF2B5EF4-FFF2-40B4-BE49-F238E27FC236}">
                <a16:creationId xmlns:a16="http://schemas.microsoft.com/office/drawing/2014/main" id="{BC3D7D22-1710-7586-51EC-807950387573}"/>
              </a:ext>
            </a:extLst>
          </p:cNvPr>
          <p:cNvCxnSpPr>
            <a:cxnSpLocks/>
          </p:cNvCxnSpPr>
          <p:nvPr/>
        </p:nvCxnSpPr>
        <p:spPr>
          <a:xfrm rot="5400000" flipH="1" flipV="1">
            <a:off x="3565781" y="2838357"/>
            <a:ext cx="506867" cy="1482912"/>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BAC312B-0248-777F-AEB1-4F76CAA95ABF}"/>
              </a:ext>
            </a:extLst>
          </p:cNvPr>
          <p:cNvSpPr>
            <a:spLocks noGrp="1"/>
          </p:cNvSpPr>
          <p:nvPr>
            <p:ph type="body" sz="quarter" idx="14"/>
          </p:nvPr>
        </p:nvSpPr>
        <p:spPr>
          <a:xfrm rot="16200000">
            <a:off x="3970579" y="3024703"/>
            <a:ext cx="1547420" cy="367241"/>
          </a:xfrm>
        </p:spPr>
        <p:txBody>
          <a:bodyPr/>
          <a:lstStyle/>
          <a:p>
            <a:r>
              <a:rPr lang="en-US" dirty="0">
                <a:cs typeface="Arial"/>
              </a:rPr>
              <a:t>BACK-END</a:t>
            </a:r>
            <a:endParaRPr lang="en-US" dirty="0"/>
          </a:p>
        </p:txBody>
      </p:sp>
      <p:sp>
        <p:nvSpPr>
          <p:cNvPr id="11" name="Text Placeholder 10">
            <a:extLst>
              <a:ext uri="{FF2B5EF4-FFF2-40B4-BE49-F238E27FC236}">
                <a16:creationId xmlns:a16="http://schemas.microsoft.com/office/drawing/2014/main" id="{763E08B0-2334-33D6-E6CC-5D7120AD82A8}"/>
              </a:ext>
            </a:extLst>
          </p:cNvPr>
          <p:cNvSpPr>
            <a:spLocks noGrp="1"/>
          </p:cNvSpPr>
          <p:nvPr>
            <p:ph type="body" sz="quarter" idx="19"/>
          </p:nvPr>
        </p:nvSpPr>
        <p:spPr>
          <a:xfrm>
            <a:off x="4924176" y="2314378"/>
            <a:ext cx="1473269" cy="1783080"/>
          </a:xfrm>
        </p:spPr>
        <p:txBody>
          <a:bodyPr/>
          <a:lstStyle/>
          <a:p>
            <a:r>
              <a:rPr lang="en-US" dirty="0">
                <a:cs typeface="Arial"/>
              </a:rPr>
              <a:t>Server collects data of the selection, student's question and sends it to </a:t>
            </a:r>
            <a:r>
              <a:rPr lang="en-US" b="1" dirty="0">
                <a:cs typeface="Arial"/>
              </a:rPr>
              <a:t>OpenAI</a:t>
            </a:r>
            <a:endParaRPr lang="en-US" b="1" dirty="0"/>
          </a:p>
        </p:txBody>
      </p:sp>
      <p:cxnSp>
        <p:nvCxnSpPr>
          <p:cNvPr id="51" name="Straight Arrow Connector 44" descr="Connecting arrow">
            <a:extLst>
              <a:ext uri="{FF2B5EF4-FFF2-40B4-BE49-F238E27FC236}">
                <a16:creationId xmlns:a16="http://schemas.microsoft.com/office/drawing/2014/main" id="{48A4C37F-6D4C-F508-C28E-2170FC2A6D8F}"/>
              </a:ext>
            </a:extLst>
          </p:cNvPr>
          <p:cNvCxnSpPr>
            <a:cxnSpLocks/>
          </p:cNvCxnSpPr>
          <p:nvPr/>
        </p:nvCxnSpPr>
        <p:spPr>
          <a:xfrm rot="5400000" flipH="1" flipV="1">
            <a:off x="7673588" y="2943039"/>
            <a:ext cx="507498" cy="1466103"/>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62F7B83-4957-3FDF-FCD7-670A863C20B2}"/>
              </a:ext>
            </a:extLst>
          </p:cNvPr>
          <p:cNvSpPr>
            <a:spLocks noGrp="1"/>
          </p:cNvSpPr>
          <p:nvPr>
            <p:ph type="body" sz="quarter" idx="15"/>
          </p:nvPr>
        </p:nvSpPr>
        <p:spPr>
          <a:xfrm rot="16200000">
            <a:off x="7885067" y="2588701"/>
            <a:ext cx="1951502" cy="400856"/>
          </a:xfrm>
        </p:spPr>
        <p:txBody>
          <a:bodyPr/>
          <a:lstStyle/>
          <a:p>
            <a:r>
              <a:rPr lang="en-US" dirty="0">
                <a:cs typeface="Arial"/>
              </a:rPr>
              <a:t>Interior page</a:t>
            </a:r>
            <a:endParaRPr lang="en-US" dirty="0"/>
          </a:p>
        </p:txBody>
      </p:sp>
      <p:sp>
        <p:nvSpPr>
          <p:cNvPr id="12" name="Text Placeholder 11">
            <a:extLst>
              <a:ext uri="{FF2B5EF4-FFF2-40B4-BE49-F238E27FC236}">
                <a16:creationId xmlns:a16="http://schemas.microsoft.com/office/drawing/2014/main" id="{B0661D74-2EFE-C693-BB74-D733AD13A861}"/>
              </a:ext>
            </a:extLst>
          </p:cNvPr>
          <p:cNvSpPr>
            <a:spLocks noGrp="1"/>
          </p:cNvSpPr>
          <p:nvPr>
            <p:ph type="body" sz="quarter" idx="20"/>
          </p:nvPr>
        </p:nvSpPr>
        <p:spPr>
          <a:xfrm>
            <a:off x="9058582" y="1922041"/>
            <a:ext cx="1796655" cy="1783080"/>
          </a:xfrm>
        </p:spPr>
        <p:txBody>
          <a:bodyPr/>
          <a:lstStyle/>
          <a:p>
            <a:r>
              <a:rPr lang="en-US" dirty="0">
                <a:cs typeface="Arial"/>
              </a:rPr>
              <a:t>Data sent back from OpenAI is displayed on the Interior page and student responds again with necessary question</a:t>
            </a:r>
            <a:endParaRPr lang="en-US" dirty="0"/>
          </a:p>
        </p:txBody>
      </p:sp>
      <p:cxnSp>
        <p:nvCxnSpPr>
          <p:cNvPr id="45" name="Straight Arrow Connector 44" descr="Connecting arrow">
            <a:extLst>
              <a:ext uri="{FF2B5EF4-FFF2-40B4-BE49-F238E27FC236}">
                <a16:creationId xmlns:a16="http://schemas.microsoft.com/office/drawing/2014/main" id="{B8BFA6A1-385F-2847-59C6-213D0606710D}"/>
              </a:ext>
            </a:extLst>
          </p:cNvPr>
          <p:cNvCxnSpPr>
            <a:stCxn id="2" idx="1"/>
            <a:endCxn id="5" idx="0"/>
          </p:cNvCxnSpPr>
          <p:nvPr/>
        </p:nvCxnSpPr>
        <p:spPr>
          <a:xfrm rot="16200000" flipH="1">
            <a:off x="1653664" y="3665455"/>
            <a:ext cx="1076227" cy="1279735"/>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8C0CFC-4DE9-71AA-6D3C-E8652D9BEBF5}"/>
              </a:ext>
            </a:extLst>
          </p:cNvPr>
          <p:cNvSpPr>
            <a:spLocks noGrp="1"/>
          </p:cNvSpPr>
          <p:nvPr>
            <p:ph type="body" sz="quarter" idx="16"/>
          </p:nvPr>
        </p:nvSpPr>
        <p:spPr>
          <a:xfrm rot="16200000">
            <a:off x="2126376" y="4587405"/>
            <a:ext cx="1922601" cy="512064"/>
          </a:xfrm>
        </p:spPr>
        <p:txBody>
          <a:bodyPr/>
          <a:lstStyle/>
          <a:p>
            <a:r>
              <a:rPr lang="en-US" dirty="0">
                <a:cs typeface="Arial"/>
              </a:rPr>
              <a:t>Interior page</a:t>
            </a:r>
            <a:endParaRPr lang="en-US" dirty="0"/>
          </a:p>
        </p:txBody>
      </p:sp>
      <p:sp>
        <p:nvSpPr>
          <p:cNvPr id="14" name="Text Placeholder 13">
            <a:extLst>
              <a:ext uri="{FF2B5EF4-FFF2-40B4-BE49-F238E27FC236}">
                <a16:creationId xmlns:a16="http://schemas.microsoft.com/office/drawing/2014/main" id="{43DFEEA6-4AAD-5436-17AA-56EFDA3E432C}"/>
              </a:ext>
            </a:extLst>
          </p:cNvPr>
          <p:cNvSpPr>
            <a:spLocks noGrp="1"/>
          </p:cNvSpPr>
          <p:nvPr>
            <p:ph type="body" sz="quarter" idx="22"/>
          </p:nvPr>
        </p:nvSpPr>
        <p:spPr>
          <a:xfrm>
            <a:off x="3361843" y="3882136"/>
            <a:ext cx="1376677" cy="1783080"/>
          </a:xfrm>
        </p:spPr>
        <p:txBody>
          <a:bodyPr/>
          <a:lstStyle/>
          <a:p>
            <a:r>
              <a:rPr lang="en-US" dirty="0">
                <a:cs typeface="Arial"/>
              </a:rPr>
              <a:t>Once any of the options are selected in the interior page, data is sent to </a:t>
            </a:r>
            <a:r>
              <a:rPr lang="en-US" b="1" dirty="0">
                <a:cs typeface="Arial"/>
              </a:rPr>
              <a:t>Back-End</a:t>
            </a:r>
            <a:endParaRPr lang="en-US" b="1" dirty="0"/>
          </a:p>
        </p:txBody>
      </p:sp>
      <p:cxnSp>
        <p:nvCxnSpPr>
          <p:cNvPr id="49" name="Straight Arrow Connector 44" descr="Connecting arrow">
            <a:extLst>
              <a:ext uri="{FF2B5EF4-FFF2-40B4-BE49-F238E27FC236}">
                <a16:creationId xmlns:a16="http://schemas.microsoft.com/office/drawing/2014/main" id="{900822B8-79FE-91B5-6738-C9AA0E33984E}"/>
              </a:ext>
            </a:extLst>
          </p:cNvPr>
          <p:cNvCxnSpPr>
            <a:cxnSpLocks/>
            <a:stCxn id="3" idx="1"/>
            <a:endCxn id="6" idx="0"/>
          </p:cNvCxnSpPr>
          <p:nvPr/>
        </p:nvCxnSpPr>
        <p:spPr>
          <a:xfrm rot="16200000" flipH="1">
            <a:off x="5437105" y="3289219"/>
            <a:ext cx="802374" cy="2188004"/>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68524C6-142C-4627-2305-AAB73C14EE1A}"/>
              </a:ext>
            </a:extLst>
          </p:cNvPr>
          <p:cNvSpPr>
            <a:spLocks noGrp="1"/>
          </p:cNvSpPr>
          <p:nvPr>
            <p:ph type="body" sz="quarter" idx="17"/>
          </p:nvPr>
        </p:nvSpPr>
        <p:spPr>
          <a:xfrm rot="16200000">
            <a:off x="6296786" y="4528376"/>
            <a:ext cx="1783080" cy="512064"/>
          </a:xfrm>
        </p:spPr>
        <p:txBody>
          <a:bodyPr/>
          <a:lstStyle/>
          <a:p>
            <a:r>
              <a:rPr lang="en-US" dirty="0" err="1">
                <a:cs typeface="Arial"/>
              </a:rPr>
              <a:t>openai</a:t>
            </a:r>
          </a:p>
        </p:txBody>
      </p:sp>
      <p:sp>
        <p:nvSpPr>
          <p:cNvPr id="13" name="Text Placeholder 12">
            <a:extLst>
              <a:ext uri="{FF2B5EF4-FFF2-40B4-BE49-F238E27FC236}">
                <a16:creationId xmlns:a16="http://schemas.microsoft.com/office/drawing/2014/main" id="{13F81BE4-398C-16CD-B300-25082227312B}"/>
              </a:ext>
            </a:extLst>
          </p:cNvPr>
          <p:cNvSpPr>
            <a:spLocks noGrp="1"/>
          </p:cNvSpPr>
          <p:nvPr>
            <p:ph type="body" sz="quarter" idx="21"/>
          </p:nvPr>
        </p:nvSpPr>
        <p:spPr>
          <a:xfrm>
            <a:off x="7448206" y="4112288"/>
            <a:ext cx="1283654" cy="1337310"/>
          </a:xfrm>
        </p:spPr>
        <p:txBody>
          <a:bodyPr/>
          <a:lstStyle/>
          <a:p>
            <a:r>
              <a:rPr lang="en-US" dirty="0">
                <a:cs typeface="Arial"/>
              </a:rPr>
              <a:t>OpenAI uses API Key and generates the answers to the questions sent and sends data back to server</a:t>
            </a:r>
            <a:endParaRPr lang="en-US" b="1" dirty="0"/>
          </a:p>
        </p:txBody>
      </p:sp>
      <p:sp>
        <p:nvSpPr>
          <p:cNvPr id="9" name="Slide Number Placeholder 8">
            <a:extLst>
              <a:ext uri="{FF2B5EF4-FFF2-40B4-BE49-F238E27FC236}">
                <a16:creationId xmlns:a16="http://schemas.microsoft.com/office/drawing/2014/main" id="{42D01FA3-0BE0-D543-3ABD-0B0771F30A19}"/>
              </a:ext>
            </a:extLst>
          </p:cNvPr>
          <p:cNvSpPr>
            <a:spLocks noGrp="1"/>
          </p:cNvSpPr>
          <p:nvPr>
            <p:ph type="sldNum" sz="quarter" idx="12"/>
          </p:nvPr>
        </p:nvSpPr>
        <p:spPr/>
        <p:txBody>
          <a:bodyPr/>
          <a:lstStyle/>
          <a:p>
            <a:fld id="{294A09A9-5501-47C1-A89A-A340965A2BE2}" type="slidenum">
              <a:rPr lang="en-US" smtClean="0"/>
              <a:pPr/>
              <a:t>7</a:t>
            </a:fld>
            <a:endParaRPr lang="en-US" dirty="0"/>
          </a:p>
        </p:txBody>
      </p:sp>
      <p:cxnSp>
        <p:nvCxnSpPr>
          <p:cNvPr id="16" name="Straight Arrow Connector 44" descr="Connecting arrow">
            <a:extLst>
              <a:ext uri="{FF2B5EF4-FFF2-40B4-BE49-F238E27FC236}">
                <a16:creationId xmlns:a16="http://schemas.microsoft.com/office/drawing/2014/main" id="{4196B952-6817-A67B-3757-5DA3F48FA0BB}"/>
              </a:ext>
            </a:extLst>
          </p:cNvPr>
          <p:cNvCxnSpPr>
            <a:cxnSpLocks/>
          </p:cNvCxnSpPr>
          <p:nvPr/>
        </p:nvCxnSpPr>
        <p:spPr>
          <a:xfrm flipH="1">
            <a:off x="4764348" y="1996537"/>
            <a:ext cx="3800674" cy="437476"/>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D0B452-CC97-11EC-330C-93246F350C34}"/>
              </a:ext>
            </a:extLst>
          </p:cNvPr>
          <p:cNvSpPr txBox="1"/>
          <p:nvPr/>
        </p:nvSpPr>
        <p:spPr>
          <a:xfrm>
            <a:off x="5299768" y="1538248"/>
            <a:ext cx="30927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Arial"/>
              </a:rPr>
              <a:t>Loop continues until </a:t>
            </a:r>
            <a:r>
              <a:rPr lang="en-US" sz="1200" b="1" dirty="0">
                <a:cs typeface="Arial"/>
              </a:rPr>
              <a:t>reset</a:t>
            </a:r>
            <a:r>
              <a:rPr lang="en-US" sz="1200" dirty="0">
                <a:cs typeface="Arial"/>
              </a:rPr>
              <a:t> button is pressed. (Data is collected and stored) </a:t>
            </a:r>
            <a:endParaRPr lang="en-US" sz="1600" dirty="0">
              <a:cs typeface="Arial"/>
            </a:endParaRPr>
          </a:p>
        </p:txBody>
      </p:sp>
    </p:spTree>
    <p:extLst>
      <p:ext uri="{BB962C8B-B14F-4D97-AF65-F5344CB8AC3E}">
        <p14:creationId xmlns:p14="http://schemas.microsoft.com/office/powerpoint/2010/main" val="312043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6B4BA-F03F-D0D4-B0FF-ABD36C6F0A86}"/>
              </a:ext>
            </a:extLst>
          </p:cNvPr>
          <p:cNvSpPr>
            <a:spLocks noGrp="1"/>
          </p:cNvSpPr>
          <p:nvPr>
            <p:ph type="title"/>
          </p:nvPr>
        </p:nvSpPr>
        <p:spPr>
          <a:xfrm>
            <a:off x="612648" y="720237"/>
            <a:ext cx="10972800" cy="1572768"/>
          </a:xfrm>
        </p:spPr>
        <p:txBody>
          <a:bodyPr/>
          <a:lstStyle/>
          <a:p>
            <a:r>
              <a:rPr lang="en-US" dirty="0">
                <a:cs typeface="Arial"/>
              </a:rPr>
              <a:t>HOME PAGE</a:t>
            </a:r>
            <a:endParaRPr lang="en-US" dirty="0"/>
          </a:p>
        </p:txBody>
      </p:sp>
      <p:pic>
        <p:nvPicPr>
          <p:cNvPr id="6" name="Content Placeholder 5" descr="A screen shot of a computer screen&#10;&#10;Description automatically generated">
            <a:extLst>
              <a:ext uri="{FF2B5EF4-FFF2-40B4-BE49-F238E27FC236}">
                <a16:creationId xmlns:a16="http://schemas.microsoft.com/office/drawing/2014/main" id="{53A200BB-D5B4-DBA8-7966-C3D26471A5DA}"/>
              </a:ext>
            </a:extLst>
          </p:cNvPr>
          <p:cNvPicPr>
            <a:picLocks noGrp="1" noChangeAspect="1"/>
          </p:cNvPicPr>
          <p:nvPr>
            <p:ph sz="half" idx="2"/>
          </p:nvPr>
        </p:nvPicPr>
        <p:blipFill>
          <a:blip r:embed="rId2"/>
          <a:stretch>
            <a:fillRect/>
          </a:stretch>
        </p:blipFill>
        <p:spPr>
          <a:xfrm>
            <a:off x="2589787" y="2213838"/>
            <a:ext cx="6731533" cy="3658510"/>
          </a:xfrm>
        </p:spPr>
      </p:pic>
      <p:sp>
        <p:nvSpPr>
          <p:cNvPr id="4" name="Footer Placeholder 3">
            <a:extLst>
              <a:ext uri="{FF2B5EF4-FFF2-40B4-BE49-F238E27FC236}">
                <a16:creationId xmlns:a16="http://schemas.microsoft.com/office/drawing/2014/main" id="{1F871DBC-6FFA-2D18-41EA-49CF5B7F9365}"/>
              </a:ext>
            </a:extLst>
          </p:cNvPr>
          <p:cNvSpPr>
            <a:spLocks noGrp="1"/>
          </p:cNvSpPr>
          <p:nvPr>
            <p:ph type="ftr" sz="quarter" idx="11"/>
          </p:nvPr>
        </p:nvSpPr>
        <p:spPr/>
        <p:txBody>
          <a:bodyPr/>
          <a:lstStyle/>
          <a:p>
            <a:r>
              <a:rPr lang="en-US" sz="1100" dirty="0">
                <a:cs typeface="Arial"/>
              </a:rPr>
              <a:t>CS </a:t>
            </a:r>
            <a:r>
              <a:rPr lang="en-US" sz="1100" dirty="0" err="1">
                <a:cs typeface="Arial"/>
              </a:rPr>
              <a:t>ConnectHub</a:t>
            </a:r>
            <a:endParaRPr lang="en-US" dirty="0" err="1"/>
          </a:p>
        </p:txBody>
      </p:sp>
      <p:sp>
        <p:nvSpPr>
          <p:cNvPr id="5" name="Slide Number Placeholder 4">
            <a:extLst>
              <a:ext uri="{FF2B5EF4-FFF2-40B4-BE49-F238E27FC236}">
                <a16:creationId xmlns:a16="http://schemas.microsoft.com/office/drawing/2014/main" id="{FE93A105-B7F1-9594-ECA4-E9F2A546BB1F}"/>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3381287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8E2DB-BB94-6346-CBD2-B51E7ECE32B0}"/>
              </a:ext>
            </a:extLst>
          </p:cNvPr>
          <p:cNvSpPr>
            <a:spLocks noGrp="1"/>
          </p:cNvSpPr>
          <p:nvPr>
            <p:ph type="title"/>
          </p:nvPr>
        </p:nvSpPr>
        <p:spPr>
          <a:xfrm>
            <a:off x="612648" y="730134"/>
            <a:ext cx="10972800" cy="1572768"/>
          </a:xfrm>
        </p:spPr>
        <p:txBody>
          <a:bodyPr/>
          <a:lstStyle/>
          <a:p>
            <a:r>
              <a:rPr lang="en-US" dirty="0">
                <a:cs typeface="Arial"/>
              </a:rPr>
              <a:t>Interior page</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51D5326A-B894-ED8E-5EDA-9020B2F55A4E}"/>
              </a:ext>
            </a:extLst>
          </p:cNvPr>
          <p:cNvPicPr>
            <a:picLocks noGrp="1" noChangeAspect="1"/>
          </p:cNvPicPr>
          <p:nvPr>
            <p:ph sz="half" idx="2"/>
          </p:nvPr>
        </p:nvPicPr>
        <p:blipFill>
          <a:blip r:embed="rId2"/>
          <a:stretch>
            <a:fillRect/>
          </a:stretch>
        </p:blipFill>
        <p:spPr>
          <a:xfrm>
            <a:off x="2560329" y="2095085"/>
            <a:ext cx="7087333" cy="3836640"/>
          </a:xfrm>
        </p:spPr>
      </p:pic>
      <p:sp>
        <p:nvSpPr>
          <p:cNvPr id="4" name="Footer Placeholder 3">
            <a:extLst>
              <a:ext uri="{FF2B5EF4-FFF2-40B4-BE49-F238E27FC236}">
                <a16:creationId xmlns:a16="http://schemas.microsoft.com/office/drawing/2014/main" id="{F0187A7B-812E-AB28-2C36-C68D10F14CD7}"/>
              </a:ext>
            </a:extLst>
          </p:cNvPr>
          <p:cNvSpPr>
            <a:spLocks noGrp="1"/>
          </p:cNvSpPr>
          <p:nvPr>
            <p:ph type="ftr" sz="quarter" idx="11"/>
          </p:nvPr>
        </p:nvSpPr>
        <p:spPr/>
        <p:txBody>
          <a:bodyPr/>
          <a:lstStyle/>
          <a:p>
            <a:r>
              <a:rPr lang="en-US" sz="1100" dirty="0">
                <a:cs typeface="Arial"/>
              </a:rPr>
              <a:t>CS </a:t>
            </a:r>
            <a:r>
              <a:rPr lang="en-US" sz="1100" dirty="0" err="1">
                <a:cs typeface="Arial"/>
              </a:rPr>
              <a:t>ConnectHub</a:t>
            </a:r>
            <a:endParaRPr lang="en-US" dirty="0" err="1"/>
          </a:p>
        </p:txBody>
      </p:sp>
      <p:sp>
        <p:nvSpPr>
          <p:cNvPr id="5" name="Slide Number Placeholder 4">
            <a:extLst>
              <a:ext uri="{FF2B5EF4-FFF2-40B4-BE49-F238E27FC236}">
                <a16:creationId xmlns:a16="http://schemas.microsoft.com/office/drawing/2014/main" id="{A37C2F18-0E83-9772-5203-B9177E5CF771}"/>
              </a:ext>
            </a:extLst>
          </p:cNvPr>
          <p:cNvSpPr>
            <a:spLocks noGrp="1"/>
          </p:cNvSpPr>
          <p:nvPr>
            <p:ph type="sldNum" sz="quarter" idx="12"/>
          </p:nvPr>
        </p:nvSpPr>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2152628032"/>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3E0090C2-CA58-4B70-B5D1-01F921C14922}" vid="{00CD7D6A-B673-47B4-AF03-4EFC805EA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41F879-28B8-493E-AE7E-E245EA409B76}">
  <ds:schemaRefs>
    <ds:schemaRef ds:uri="http://schemas.microsoft.com/sharepoint/v3/contenttype/forms"/>
  </ds:schemaRefs>
</ds:datastoreItem>
</file>

<file path=customXml/itemProps2.xml><?xml version="1.0" encoding="utf-8"?>
<ds:datastoreItem xmlns:ds="http://schemas.openxmlformats.org/officeDocument/2006/customXml" ds:itemID="{BC239F86-289C-4137-84E8-C0091446A9E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32A75F4-FAA4-4B3A-89D9-C65257DD92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431</Words>
  <Application>Microsoft Office PowerPoint</Application>
  <PresentationFormat>Widescreen</PresentationFormat>
  <Paragraphs>142</Paragraphs>
  <Slides>12</Slides>
  <Notes>5</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CS Connect hub</vt:lpstr>
      <vt:lpstr>Problem statement</vt:lpstr>
      <vt:lpstr>Solution</vt:lpstr>
      <vt:lpstr>Problems addressed</vt:lpstr>
      <vt:lpstr>deliverables</vt:lpstr>
      <vt:lpstr>Time constraints</vt:lpstr>
      <vt:lpstr>FLOW CHART</vt:lpstr>
      <vt:lpstr>HOME PAGE</vt:lpstr>
      <vt:lpstr>Interior page</vt:lpstr>
      <vt:lpstr>Live demo</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987</cp:revision>
  <dcterms:created xsi:type="dcterms:W3CDTF">2023-09-15T19:16:35Z</dcterms:created>
  <dcterms:modified xsi:type="dcterms:W3CDTF">2023-09-16T17:50:30Z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